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6" r:id="rId2"/>
    <p:sldId id="277" r:id="rId3"/>
    <p:sldId id="269" r:id="rId4"/>
    <p:sldId id="279" r:id="rId5"/>
    <p:sldId id="275" r:id="rId6"/>
    <p:sldId id="278" r:id="rId7"/>
    <p:sldId id="293" r:id="rId8"/>
    <p:sldId id="256" r:id="rId9"/>
    <p:sldId id="259" r:id="rId10"/>
    <p:sldId id="258" r:id="rId11"/>
    <p:sldId id="257" r:id="rId12"/>
    <p:sldId id="260" r:id="rId13"/>
    <p:sldId id="262" r:id="rId14"/>
    <p:sldId id="270" r:id="rId15"/>
    <p:sldId id="271" r:id="rId16"/>
    <p:sldId id="261" r:id="rId17"/>
    <p:sldId id="264" r:id="rId18"/>
    <p:sldId id="289" r:id="rId19"/>
    <p:sldId id="263" r:id="rId20"/>
    <p:sldId id="276" r:id="rId21"/>
    <p:sldId id="294" r:id="rId22"/>
    <p:sldId id="295" r:id="rId23"/>
    <p:sldId id="288" r:id="rId24"/>
    <p:sldId id="281" r:id="rId25"/>
    <p:sldId id="282" r:id="rId26"/>
    <p:sldId id="283" r:id="rId27"/>
    <p:sldId id="284" r:id="rId28"/>
    <p:sldId id="285" r:id="rId29"/>
    <p:sldId id="286" r:id="rId30"/>
    <p:sldId id="287" r:id="rId31"/>
    <p:sldId id="290" r:id="rId32"/>
    <p:sldId id="291" r:id="rId33"/>
    <p:sldId id="292" r:id="rId34"/>
  </p:sldIdLst>
  <p:sldSz cx="9144000" cy="6858000" type="screen4x3"/>
  <p:notesSz cx="6888163" cy="100171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1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6C211B6C-4729-4369-BA27-EE492EA8B7B0}" type="datetimeFigureOut">
              <a:rPr lang="nl-NL" smtClean="0"/>
              <a:t>18-8-2017</a:t>
            </a:fld>
            <a:endParaRPr lang="nl-NL"/>
          </a:p>
        </p:txBody>
      </p:sp>
      <p:sp>
        <p:nvSpPr>
          <p:cNvPr id="4" name="Tijdelijke aanduiding voor dia-afbeelding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8975" y="4757738"/>
            <a:ext cx="5510213" cy="45085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3888"/>
            <a:ext cx="2984500" cy="50165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075" y="9513888"/>
            <a:ext cx="2984500" cy="501650"/>
          </a:xfrm>
          <a:prstGeom prst="rect">
            <a:avLst/>
          </a:prstGeom>
        </p:spPr>
        <p:txBody>
          <a:bodyPr vert="horz" lIns="91440" tIns="45720" rIns="91440" bIns="45720" rtlCol="0" anchor="b"/>
          <a:lstStyle>
            <a:lvl1pPr algn="r">
              <a:defRPr sz="1200"/>
            </a:lvl1pPr>
          </a:lstStyle>
          <a:p>
            <a:fld id="{D8A5A49C-0F4E-4478-BD80-5FE58FE13A6A}" type="slidenum">
              <a:rPr lang="nl-NL" smtClean="0"/>
              <a:t>‹nr.›</a:t>
            </a:fld>
            <a:endParaRPr lang="nl-NL"/>
          </a:p>
        </p:txBody>
      </p:sp>
    </p:spTree>
    <p:extLst>
      <p:ext uri="{BB962C8B-B14F-4D97-AF65-F5344CB8AC3E}">
        <p14:creationId xmlns:p14="http://schemas.microsoft.com/office/powerpoint/2010/main" val="318213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8A5A49C-0F4E-4478-BD80-5FE58FE13A6A}" type="slidenum">
              <a:rPr lang="nl-NL" smtClean="0"/>
              <a:t>16</a:t>
            </a:fld>
            <a:endParaRPr lang="nl-NL"/>
          </a:p>
        </p:txBody>
      </p:sp>
    </p:spTree>
    <p:extLst>
      <p:ext uri="{BB962C8B-B14F-4D97-AF65-F5344CB8AC3E}">
        <p14:creationId xmlns:p14="http://schemas.microsoft.com/office/powerpoint/2010/main" val="5842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B48C092-14C7-4034-AD19-950A4C22E17A}" type="datetime1">
              <a:rPr lang="nl-NL" smtClean="0"/>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347105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4B00040-8A4B-43EE-8E84-5ED8E12D9707}" type="datetime1">
              <a:rPr lang="nl-NL" smtClean="0"/>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349906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438816A-56E0-4A82-98E1-B1AA51578119}" type="datetime1">
              <a:rPr lang="nl-NL" smtClean="0"/>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302942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5DF4A26-712C-492D-B8CE-77639BBBB883}" type="datetime1">
              <a:rPr lang="nl-NL" smtClean="0"/>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351522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CDAD09F-3443-463F-B62C-E13597212D90}" type="datetime1">
              <a:rPr lang="nl-NL" smtClean="0"/>
              <a:t>18-8-2017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59365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BCC96D8-A753-4CD6-89B5-7A908DE3EFBA}" type="datetime1">
              <a:rPr lang="nl-NL" smtClean="0"/>
              <a:t>18-8-2017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238473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5DDD814-8D67-4A73-B8F4-7EA3F5EBE65F}" type="datetime1">
              <a:rPr lang="nl-NL" smtClean="0"/>
              <a:t>18-8-2017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374043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C95C6D9-BE94-471C-936A-B3A40CF0C556}" type="datetime1">
              <a:rPr lang="nl-NL" smtClean="0"/>
              <a:t>18-8-2017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1959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6665D4-13E6-489A-8BB8-DF85D1C4D2B8}" type="datetime1">
              <a:rPr lang="nl-NL" smtClean="0"/>
              <a:t>18-8-2017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260139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B2DCBB5-2D9C-4C4D-9852-34143A4AA0B0}" type="datetime1">
              <a:rPr lang="nl-NL" smtClean="0"/>
              <a:t>18-8-2017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160598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818D2EC-C482-4950-93D2-5F976C9A0B48}" type="datetime1">
              <a:rPr lang="nl-NL" smtClean="0"/>
              <a:t>18-8-2017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1C2C4E2-611F-4364-9B41-C3FCA04E65C9}" type="slidenum">
              <a:rPr lang="nl-NL" smtClean="0"/>
              <a:t>‹nr.›</a:t>
            </a:fld>
            <a:endParaRPr lang="nl-NL"/>
          </a:p>
        </p:txBody>
      </p:sp>
    </p:spTree>
    <p:extLst>
      <p:ext uri="{BB962C8B-B14F-4D97-AF65-F5344CB8AC3E}">
        <p14:creationId xmlns:p14="http://schemas.microsoft.com/office/powerpoint/2010/main" val="298244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BA2A-1EDE-494A-8F42-C6CADBA029B9}" type="datetime1">
              <a:rPr lang="nl-NL" smtClean="0"/>
              <a:t>18-8-2017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2C4E2-611F-4364-9B41-C3FCA04E65C9}" type="slidenum">
              <a:rPr lang="nl-NL" smtClean="0"/>
              <a:t>‹nr.›</a:t>
            </a:fld>
            <a:endParaRPr lang="nl-NL"/>
          </a:p>
        </p:txBody>
      </p:sp>
    </p:spTree>
    <p:extLst>
      <p:ext uri="{BB962C8B-B14F-4D97-AF65-F5344CB8AC3E}">
        <p14:creationId xmlns:p14="http://schemas.microsoft.com/office/powerpoint/2010/main" val="409557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coachingvitaal.nl/gratis-workshop-beter-met-stres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44716" y="1772816"/>
            <a:ext cx="4680520" cy="2246769"/>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4000" b="1" cap="all" spc="0" dirty="0">
                <a:ln w="0"/>
                <a:solidFill>
                  <a:srgbClr val="00B050"/>
                </a:solidFill>
                <a:effectLst>
                  <a:outerShdw blurRad="50800" dist="38100" dir="2700000" algn="tl" rotWithShape="0">
                    <a:prstClr val="black">
                      <a:alpha val="40000"/>
                    </a:prstClr>
                  </a:outerShdw>
                </a:effectLst>
              </a:rPr>
              <a:t>Workshop</a:t>
            </a:r>
            <a:br>
              <a:rPr lang="nl-NL" sz="4000" b="1" cap="all" spc="0" dirty="0">
                <a:ln w="0"/>
                <a:solidFill>
                  <a:srgbClr val="00B050"/>
                </a:solidFill>
                <a:effectLst>
                  <a:outerShdw blurRad="50800" dist="38100" dir="2700000" algn="tl" rotWithShape="0">
                    <a:prstClr val="black">
                      <a:alpha val="40000"/>
                    </a:prstClr>
                  </a:outerShdw>
                </a:effectLst>
              </a:rPr>
            </a:br>
            <a:r>
              <a:rPr lang="nl-NL" sz="4000" b="1" cap="all" dirty="0">
                <a:ln w="0"/>
                <a:solidFill>
                  <a:srgbClr val="00B050"/>
                </a:solidFill>
                <a:effectLst>
                  <a:outerShdw blurRad="50800" dist="38100" dir="2700000" algn="tl" rotWithShape="0">
                    <a:prstClr val="black">
                      <a:alpha val="40000"/>
                    </a:prstClr>
                  </a:outerShdw>
                </a:effectLst>
              </a:rPr>
              <a:t>Beter met stress</a:t>
            </a:r>
            <a:r>
              <a:rPr lang="nl-NL" sz="6000" b="1" cap="all" dirty="0">
                <a:ln w="0"/>
                <a:solidFill>
                  <a:srgbClr val="00B050"/>
                </a:solidFill>
                <a:effectLst>
                  <a:outerShdw blurRad="50800" dist="38100" dir="2700000" algn="tl" rotWithShape="0">
                    <a:prstClr val="black">
                      <a:alpha val="40000"/>
                    </a:prstClr>
                  </a:outerShdw>
                </a:effectLst>
              </a:rPr>
              <a:t/>
            </a:r>
            <a:br>
              <a:rPr lang="nl-NL" sz="6000" b="1" cap="all" dirty="0">
                <a:ln w="0"/>
                <a:solidFill>
                  <a:srgbClr val="00B050"/>
                </a:solidFill>
                <a:effectLst>
                  <a:outerShdw blurRad="50800" dist="38100" dir="2700000" algn="tl" rotWithShape="0">
                    <a:prstClr val="black">
                      <a:alpha val="40000"/>
                    </a:prstClr>
                  </a:outerShdw>
                </a:effectLst>
              </a:rPr>
            </a:br>
            <a:endParaRPr lang="nl-NL" sz="6000" b="1" cap="all" spc="0" dirty="0">
              <a:ln w="0"/>
              <a:solidFill>
                <a:srgbClr val="00B050"/>
              </a:solidFill>
              <a:effectLst>
                <a:outerShdw blurRad="50800" dist="38100" dir="2700000" algn="tl" rotWithShape="0">
                  <a:prstClr val="black">
                    <a:alpha val="40000"/>
                  </a:prstClr>
                </a:outerShdw>
              </a:effectLs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91924"/>
            <a:ext cx="2486726" cy="1164377"/>
          </a:xfrm>
          <a:prstGeom prst="rect">
            <a:avLst/>
          </a:prstGeom>
        </p:spPr>
      </p:pic>
      <p:sp>
        <p:nvSpPr>
          <p:cNvPr id="5" name="Rechthoekige driehoek 4"/>
          <p:cNvSpPr/>
          <p:nvPr/>
        </p:nvSpPr>
        <p:spPr>
          <a:xfrm>
            <a:off x="0" y="-16705"/>
            <a:ext cx="9144000" cy="6874705"/>
          </a:xfrm>
          <a:prstGeom prst="rtTriangle">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 </a:t>
            </a:r>
          </a:p>
        </p:txBody>
      </p:sp>
      <p:sp>
        <p:nvSpPr>
          <p:cNvPr id="6" name="Tekstvak 5"/>
          <p:cNvSpPr txBox="1"/>
          <p:nvPr/>
        </p:nvSpPr>
        <p:spPr>
          <a:xfrm>
            <a:off x="303203" y="4221088"/>
            <a:ext cx="5130824" cy="1077218"/>
          </a:xfrm>
          <a:prstGeom prst="rect">
            <a:avLst/>
          </a:prstGeom>
          <a:noFill/>
        </p:spPr>
        <p:txBody>
          <a:bodyPr wrap="square" rtlCol="0">
            <a:spAutoFit/>
          </a:bodyPr>
          <a:lstStyle/>
          <a:p>
            <a:pPr algn="ctr"/>
            <a:r>
              <a:rPr lang="nl-NL" sz="3200" dirty="0">
                <a:solidFill>
                  <a:prstClr val="white"/>
                </a:solidFill>
              </a:rPr>
              <a:t>‘Als je vlinders in je buik hebt, nodig ze dan uit in je hart’</a:t>
            </a:r>
            <a:endParaRPr lang="nl-NL" dirty="0"/>
          </a:p>
        </p:txBody>
      </p:sp>
      <p:sp>
        <p:nvSpPr>
          <p:cNvPr id="2" name="Tijdelijke aanduiding voor dianummer 1"/>
          <p:cNvSpPr>
            <a:spLocks noGrp="1"/>
          </p:cNvSpPr>
          <p:nvPr>
            <p:ph type="sldNum" sz="quarter" idx="12"/>
          </p:nvPr>
        </p:nvSpPr>
        <p:spPr/>
        <p:txBody>
          <a:bodyPr/>
          <a:lstStyle/>
          <a:p>
            <a:fld id="{41C2C4E2-611F-4364-9B41-C3FCA04E65C9}" type="slidenum">
              <a:rPr lang="nl-NL" smtClean="0"/>
              <a:t>1</a:t>
            </a:fld>
            <a:endParaRPr lang="nl-NL"/>
          </a:p>
        </p:txBody>
      </p:sp>
    </p:spTree>
    <p:extLst>
      <p:ext uri="{BB962C8B-B14F-4D97-AF65-F5344CB8AC3E}">
        <p14:creationId xmlns:p14="http://schemas.microsoft.com/office/powerpoint/2010/main" val="294879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196752" y="-2755322"/>
            <a:ext cx="4572000" cy="2585323"/>
          </a:xfrm>
          <a:prstGeom prst="rect">
            <a:avLst/>
          </a:prstGeom>
        </p:spPr>
        <p:txBody>
          <a:bodyPr>
            <a:spAutoFit/>
          </a:bodyPr>
          <a:lstStyle/>
          <a:p>
            <a:r>
              <a:rPr lang="nl-NL" dirty="0"/>
              <a:t>In een levensbedreigende situatie ga je misschien een klassieke vecht- en vluchtrespons vertonen, maar in minder bedreigende situaties gaat je lichaam over in de uitdagingsrespons. Het grote verschil is dat je gefocust bent, maar niet bang. De verhouding van stresshormonen is ook anders. Het hogere gehalte DHEA helpt jou om te herstellen en te leren van de stress.</a:t>
            </a:r>
          </a:p>
        </p:txBody>
      </p:sp>
      <p:grpSp>
        <p:nvGrpSpPr>
          <p:cNvPr id="7" name="Groep 6"/>
          <p:cNvGrpSpPr/>
          <p:nvPr/>
        </p:nvGrpSpPr>
        <p:grpSpPr>
          <a:xfrm>
            <a:off x="156524" y="224491"/>
            <a:ext cx="3096344" cy="2808313"/>
            <a:chOff x="156524" y="224491"/>
            <a:chExt cx="3096344" cy="2808313"/>
          </a:xfrm>
        </p:grpSpPr>
        <p:grpSp>
          <p:nvGrpSpPr>
            <p:cNvPr id="6" name="Groep 5"/>
            <p:cNvGrpSpPr/>
            <p:nvPr/>
          </p:nvGrpSpPr>
          <p:grpSpPr>
            <a:xfrm>
              <a:off x="631216" y="1873347"/>
              <a:ext cx="817265" cy="630768"/>
              <a:chOff x="631216" y="1873347"/>
              <a:chExt cx="817265" cy="630768"/>
            </a:xfrm>
          </p:grpSpPr>
          <p:sp>
            <p:nvSpPr>
              <p:cNvPr id="13" name="Rechthoek 12"/>
              <p:cNvSpPr/>
              <p:nvPr/>
            </p:nvSpPr>
            <p:spPr>
              <a:xfrm>
                <a:off x="970722" y="2134783"/>
                <a:ext cx="477759" cy="369332"/>
              </a:xfrm>
              <a:prstGeom prst="rect">
                <a:avLst/>
              </a:prstGeom>
            </p:spPr>
            <p:txBody>
              <a:bodyPr wrap="none">
                <a:spAutoFit/>
              </a:bodyPr>
              <a:lstStyle/>
              <a:p>
                <a:r>
                  <a:rPr lang="nl-NL" dirty="0"/>
                  <a:t>vet</a:t>
                </a:r>
              </a:p>
            </p:txBody>
          </p:sp>
          <p:sp>
            <p:nvSpPr>
              <p:cNvPr id="14" name="Rechthoek 13"/>
              <p:cNvSpPr/>
              <p:nvPr/>
            </p:nvSpPr>
            <p:spPr>
              <a:xfrm>
                <a:off x="631216" y="1873347"/>
                <a:ext cx="741485" cy="369332"/>
              </a:xfrm>
              <a:prstGeom prst="rect">
                <a:avLst/>
              </a:prstGeom>
            </p:spPr>
            <p:txBody>
              <a:bodyPr wrap="none">
                <a:spAutoFit/>
              </a:bodyPr>
              <a:lstStyle/>
              <a:p>
                <a:r>
                  <a:rPr lang="nl-NL" dirty="0"/>
                  <a:t>suiker</a:t>
                </a:r>
              </a:p>
            </p:txBody>
          </p:sp>
        </p:grpSp>
        <p:grpSp>
          <p:nvGrpSpPr>
            <p:cNvPr id="1028" name="Groep 1027"/>
            <p:cNvGrpSpPr/>
            <p:nvPr/>
          </p:nvGrpSpPr>
          <p:grpSpPr>
            <a:xfrm>
              <a:off x="156524" y="224491"/>
              <a:ext cx="3096344" cy="2808313"/>
              <a:chOff x="899592" y="402110"/>
              <a:chExt cx="3096344" cy="2808313"/>
            </a:xfrm>
          </p:grpSpPr>
          <p:sp>
            <p:nvSpPr>
              <p:cNvPr id="25" name="Ovaal 24"/>
              <p:cNvSpPr/>
              <p:nvPr/>
            </p:nvSpPr>
            <p:spPr>
              <a:xfrm>
                <a:off x="899592" y="402110"/>
                <a:ext cx="3096344" cy="2808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25" name="Groep 1024"/>
              <p:cNvGrpSpPr/>
              <p:nvPr/>
            </p:nvGrpSpPr>
            <p:grpSpPr>
              <a:xfrm>
                <a:off x="1224340" y="630996"/>
                <a:ext cx="2589769" cy="2405407"/>
                <a:chOff x="1224340" y="630996"/>
                <a:chExt cx="2589769" cy="2405407"/>
              </a:xfrm>
            </p:grpSpPr>
            <p:sp>
              <p:nvSpPr>
                <p:cNvPr id="8" name="Rechthoek 7"/>
                <p:cNvSpPr/>
                <p:nvPr/>
              </p:nvSpPr>
              <p:spPr>
                <a:xfrm>
                  <a:off x="1224340" y="1719323"/>
                  <a:ext cx="891654" cy="369332"/>
                </a:xfrm>
                <a:prstGeom prst="rect">
                  <a:avLst/>
                </a:prstGeom>
              </p:spPr>
              <p:txBody>
                <a:bodyPr wrap="none">
                  <a:spAutoFit/>
                </a:bodyPr>
                <a:lstStyle/>
                <a:p>
                  <a:r>
                    <a:rPr lang="nl-NL" dirty="0"/>
                    <a:t>energie</a:t>
                  </a:r>
                </a:p>
              </p:txBody>
            </p:sp>
            <p:sp>
              <p:nvSpPr>
                <p:cNvPr id="9" name="Rechthoek 8"/>
                <p:cNvSpPr/>
                <p:nvPr/>
              </p:nvSpPr>
              <p:spPr>
                <a:xfrm>
                  <a:off x="2282263" y="1259468"/>
                  <a:ext cx="1090427" cy="369332"/>
                </a:xfrm>
                <a:prstGeom prst="rect">
                  <a:avLst/>
                </a:prstGeom>
              </p:spPr>
              <p:txBody>
                <a:bodyPr wrap="none">
                  <a:spAutoFit/>
                </a:bodyPr>
                <a:lstStyle/>
                <a:p>
                  <a:r>
                    <a:rPr lang="nl-NL" dirty="0"/>
                    <a:t>brandstof</a:t>
                  </a:r>
                </a:p>
              </p:txBody>
            </p:sp>
            <p:sp>
              <p:nvSpPr>
                <p:cNvPr id="11" name="Rechthoek 10"/>
                <p:cNvSpPr/>
                <p:nvPr/>
              </p:nvSpPr>
              <p:spPr>
                <a:xfrm>
                  <a:off x="1498624" y="630996"/>
                  <a:ext cx="1123299" cy="646331"/>
                </a:xfrm>
                <a:prstGeom prst="rect">
                  <a:avLst/>
                </a:prstGeom>
              </p:spPr>
              <p:txBody>
                <a:bodyPr wrap="square">
                  <a:spAutoFit/>
                </a:bodyPr>
                <a:lstStyle/>
                <a:p>
                  <a:r>
                    <a:rPr lang="nl-NL" dirty="0"/>
                    <a:t>hartslag versnelt </a:t>
                  </a:r>
                </a:p>
              </p:txBody>
            </p:sp>
            <p:sp>
              <p:nvSpPr>
                <p:cNvPr id="12" name="Rechthoek 11"/>
                <p:cNvSpPr/>
                <p:nvPr/>
              </p:nvSpPr>
              <p:spPr>
                <a:xfrm>
                  <a:off x="2492027" y="795786"/>
                  <a:ext cx="948978" cy="369332"/>
                </a:xfrm>
                <a:prstGeom prst="rect">
                  <a:avLst/>
                </a:prstGeom>
              </p:spPr>
              <p:txBody>
                <a:bodyPr wrap="none">
                  <a:spAutoFit/>
                </a:bodyPr>
                <a:lstStyle/>
                <a:p>
                  <a:r>
                    <a:rPr lang="nl-NL" dirty="0"/>
                    <a:t>zuurstof</a:t>
                  </a:r>
                </a:p>
              </p:txBody>
            </p:sp>
            <p:sp>
              <p:nvSpPr>
                <p:cNvPr id="15" name="Rechthoek 14"/>
                <p:cNvSpPr/>
                <p:nvPr/>
              </p:nvSpPr>
              <p:spPr>
                <a:xfrm>
                  <a:off x="1745026" y="2667071"/>
                  <a:ext cx="1185133" cy="369332"/>
                </a:xfrm>
                <a:prstGeom prst="rect">
                  <a:avLst/>
                </a:prstGeom>
              </p:spPr>
              <p:txBody>
                <a:bodyPr wrap="none">
                  <a:spAutoFit/>
                </a:bodyPr>
                <a:lstStyle/>
                <a:p>
                  <a:r>
                    <a:rPr lang="nl-NL" dirty="0"/>
                    <a:t>adrenaline</a:t>
                  </a:r>
                </a:p>
              </p:txBody>
            </p:sp>
            <p:sp>
              <p:nvSpPr>
                <p:cNvPr id="16" name="Rechthoek 15"/>
                <p:cNvSpPr/>
                <p:nvPr/>
              </p:nvSpPr>
              <p:spPr>
                <a:xfrm>
                  <a:off x="2566924" y="2407371"/>
                  <a:ext cx="876843" cy="369332"/>
                </a:xfrm>
                <a:prstGeom prst="rect">
                  <a:avLst/>
                </a:prstGeom>
              </p:spPr>
              <p:txBody>
                <a:bodyPr wrap="none">
                  <a:spAutoFit/>
                </a:bodyPr>
                <a:lstStyle/>
                <a:p>
                  <a:r>
                    <a:rPr lang="nl-NL" dirty="0"/>
                    <a:t>cortisol</a:t>
                  </a:r>
                </a:p>
              </p:txBody>
            </p:sp>
            <p:sp>
              <p:nvSpPr>
                <p:cNvPr id="27" name="Rechthoek 26"/>
                <p:cNvSpPr/>
                <p:nvPr/>
              </p:nvSpPr>
              <p:spPr>
                <a:xfrm>
                  <a:off x="2540052" y="1727801"/>
                  <a:ext cx="1274057" cy="646331"/>
                </a:xfrm>
                <a:prstGeom prst="rect">
                  <a:avLst/>
                </a:prstGeom>
              </p:spPr>
              <p:txBody>
                <a:bodyPr wrap="square">
                  <a:spAutoFit/>
                </a:bodyPr>
                <a:lstStyle/>
                <a:p>
                  <a:r>
                    <a:rPr lang="nl-NL" dirty="0"/>
                    <a:t>spieren en hersenen </a:t>
                  </a:r>
                </a:p>
              </p:txBody>
            </p:sp>
            <p:sp>
              <p:nvSpPr>
                <p:cNvPr id="31" name="Rechteraccolade 30"/>
                <p:cNvSpPr/>
                <p:nvPr/>
              </p:nvSpPr>
              <p:spPr>
                <a:xfrm rot="19680216">
                  <a:off x="2012772" y="1270722"/>
                  <a:ext cx="412372" cy="1311699"/>
                </a:xfrm>
                <a:prstGeom prst="rightBrace">
                  <a:avLst>
                    <a:gd name="adj1" fmla="val 8333"/>
                    <a:gd name="adj2" fmla="val 52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grpSp>
      <p:sp>
        <p:nvSpPr>
          <p:cNvPr id="32" name="Rechthoek 31"/>
          <p:cNvSpPr/>
          <p:nvPr/>
        </p:nvSpPr>
        <p:spPr>
          <a:xfrm>
            <a:off x="4020217" y="674744"/>
            <a:ext cx="1382933" cy="584775"/>
          </a:xfrm>
          <a:prstGeom prst="rect">
            <a:avLst/>
          </a:prstGeom>
        </p:spPr>
        <p:txBody>
          <a:bodyPr wrap="square">
            <a:spAutoFit/>
          </a:bodyPr>
          <a:lstStyle/>
          <a:p>
            <a:pPr algn="ctr"/>
            <a:r>
              <a:rPr lang="nl-NL" sz="3200" b="1" strike="sngStrike" dirty="0">
                <a:solidFill>
                  <a:srgbClr val="FF0000"/>
                </a:solidFill>
              </a:rPr>
              <a:t>Angst</a:t>
            </a:r>
          </a:p>
        </p:txBody>
      </p:sp>
      <p:sp>
        <p:nvSpPr>
          <p:cNvPr id="36" name="Rechthoek 35"/>
          <p:cNvSpPr/>
          <p:nvPr/>
        </p:nvSpPr>
        <p:spPr>
          <a:xfrm>
            <a:off x="2629622" y="138847"/>
            <a:ext cx="4117669"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uitdagingsrespons</a:t>
            </a:r>
          </a:p>
        </p:txBody>
      </p:sp>
      <p:grpSp>
        <p:nvGrpSpPr>
          <p:cNvPr id="4" name="Groep 3"/>
          <p:cNvGrpSpPr/>
          <p:nvPr/>
        </p:nvGrpSpPr>
        <p:grpSpPr>
          <a:xfrm>
            <a:off x="3611899" y="1508914"/>
            <a:ext cx="2199571" cy="4509120"/>
            <a:chOff x="3611899" y="1508914"/>
            <a:chExt cx="2199571" cy="4509120"/>
          </a:xfrm>
        </p:grpSpPr>
        <p:pic>
          <p:nvPicPr>
            <p:cNvPr id="34" name="Picture 2" descr="\\HARMENIRENENAS\Documents\chivo Coaching Vitaal\AA site\afbeeldingen\menselijk licha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99" y="1508914"/>
              <a:ext cx="2199571" cy="4509120"/>
            </a:xfrm>
            <a:prstGeom prst="rect">
              <a:avLst/>
            </a:prstGeom>
            <a:noFill/>
            <a:extLst>
              <a:ext uri="{909E8E84-426E-40DD-AFC4-6F175D3DCCD1}">
                <a14:hiddenFill xmlns:a14="http://schemas.microsoft.com/office/drawing/2010/main">
                  <a:solidFill>
                    <a:srgbClr val="FFFFFF"/>
                  </a:solidFill>
                </a14:hiddenFill>
              </a:ext>
            </a:extLst>
          </p:spPr>
        </p:pic>
        <p:pic>
          <p:nvPicPr>
            <p:cNvPr id="37" name="Afbeelding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838" y="1582283"/>
              <a:ext cx="265107" cy="333337"/>
            </a:xfrm>
            <a:prstGeom prst="rect">
              <a:avLst/>
            </a:prstGeom>
          </p:spPr>
        </p:pic>
      </p:grpSp>
      <p:grpSp>
        <p:nvGrpSpPr>
          <p:cNvPr id="38" name="Groep 37"/>
          <p:cNvGrpSpPr/>
          <p:nvPr/>
        </p:nvGrpSpPr>
        <p:grpSpPr>
          <a:xfrm>
            <a:off x="290710" y="3284984"/>
            <a:ext cx="2441331" cy="3151943"/>
            <a:chOff x="1317205" y="3156067"/>
            <a:chExt cx="2441331" cy="3151943"/>
          </a:xfrm>
        </p:grpSpPr>
        <p:sp>
          <p:nvSpPr>
            <p:cNvPr id="39" name="Rechthoek 38"/>
            <p:cNvSpPr/>
            <p:nvPr/>
          </p:nvSpPr>
          <p:spPr>
            <a:xfrm>
              <a:off x="1738994" y="3465404"/>
              <a:ext cx="1875069" cy="1200329"/>
            </a:xfrm>
            <a:prstGeom prst="rect">
              <a:avLst/>
            </a:prstGeom>
          </p:spPr>
          <p:txBody>
            <a:bodyPr wrap="square">
              <a:spAutoFit/>
            </a:bodyPr>
            <a:lstStyle/>
            <a:p>
              <a:pPr marL="285750" indent="-285750">
                <a:buFont typeface="Arial" panose="020B0604020202020204" pitchFamily="34" charset="0"/>
                <a:buChar char="•"/>
              </a:pPr>
              <a:r>
                <a:rPr lang="nl-NL" dirty="0"/>
                <a:t>Endorfine</a:t>
              </a:r>
            </a:p>
            <a:p>
              <a:pPr marL="285750" indent="-285750">
                <a:buFont typeface="Arial" panose="020B0604020202020204" pitchFamily="34" charset="0"/>
                <a:buChar char="•"/>
              </a:pPr>
              <a:r>
                <a:rPr lang="nl-NL" dirty="0"/>
                <a:t>Adrenaline</a:t>
              </a:r>
            </a:p>
            <a:p>
              <a:pPr marL="285750" indent="-285750">
                <a:buFont typeface="Arial" panose="020B0604020202020204" pitchFamily="34" charset="0"/>
                <a:buChar char="•"/>
              </a:pPr>
              <a:r>
                <a:rPr lang="nl-NL" dirty="0"/>
                <a:t>Testosteron</a:t>
              </a:r>
            </a:p>
            <a:p>
              <a:pPr marL="285750" indent="-285750">
                <a:buFont typeface="Arial" panose="020B0604020202020204" pitchFamily="34" charset="0"/>
                <a:buChar char="•"/>
              </a:pPr>
              <a:r>
                <a:rPr lang="nl-NL" dirty="0"/>
                <a:t>Dopamine </a:t>
              </a:r>
            </a:p>
          </p:txBody>
        </p:sp>
        <p:sp>
          <p:nvSpPr>
            <p:cNvPr id="40" name="Rechthoek 39"/>
            <p:cNvSpPr/>
            <p:nvPr/>
          </p:nvSpPr>
          <p:spPr>
            <a:xfrm>
              <a:off x="1825532" y="4869228"/>
              <a:ext cx="1424675" cy="646331"/>
            </a:xfrm>
            <a:prstGeom prst="rect">
              <a:avLst/>
            </a:prstGeom>
          </p:spPr>
          <p:txBody>
            <a:bodyPr wrap="square">
              <a:spAutoFit/>
            </a:bodyPr>
            <a:lstStyle/>
            <a:p>
              <a:pPr algn="ctr"/>
              <a:r>
                <a:rPr lang="nl-NL" dirty="0"/>
                <a:t>motivatie oppepper</a:t>
              </a:r>
            </a:p>
          </p:txBody>
        </p:sp>
        <p:sp>
          <p:nvSpPr>
            <p:cNvPr id="41" name="Rechthoek 40"/>
            <p:cNvSpPr/>
            <p:nvPr/>
          </p:nvSpPr>
          <p:spPr>
            <a:xfrm>
              <a:off x="1925304" y="5788954"/>
              <a:ext cx="1154162" cy="369332"/>
            </a:xfrm>
            <a:prstGeom prst="rect">
              <a:avLst/>
            </a:prstGeom>
          </p:spPr>
          <p:txBody>
            <a:bodyPr wrap="none">
              <a:spAutoFit/>
            </a:bodyPr>
            <a:lstStyle/>
            <a:p>
              <a:r>
                <a:rPr lang="nl-NL" dirty="0"/>
                <a:t>lichte roes</a:t>
              </a:r>
            </a:p>
          </p:txBody>
        </p:sp>
        <p:sp>
          <p:nvSpPr>
            <p:cNvPr id="42" name="Ovaal 41"/>
            <p:cNvSpPr/>
            <p:nvPr/>
          </p:nvSpPr>
          <p:spPr>
            <a:xfrm>
              <a:off x="1317205" y="3156067"/>
              <a:ext cx="2441331" cy="31519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PIJL-OMLAAG 42"/>
            <p:cNvSpPr/>
            <p:nvPr/>
          </p:nvSpPr>
          <p:spPr>
            <a:xfrm>
              <a:off x="2295554" y="4665733"/>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44" name="PIJL-OMLAAG 43"/>
            <p:cNvSpPr/>
            <p:nvPr/>
          </p:nvSpPr>
          <p:spPr>
            <a:xfrm>
              <a:off x="2295554" y="5494406"/>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grpSp>
      <p:grpSp>
        <p:nvGrpSpPr>
          <p:cNvPr id="2" name="Groep 1"/>
          <p:cNvGrpSpPr/>
          <p:nvPr/>
        </p:nvGrpSpPr>
        <p:grpSpPr>
          <a:xfrm>
            <a:off x="6371762" y="3803151"/>
            <a:ext cx="1673279" cy="2484052"/>
            <a:chOff x="134553" y="3249458"/>
            <a:chExt cx="1673279" cy="2484052"/>
          </a:xfrm>
        </p:grpSpPr>
        <p:sp>
          <p:nvSpPr>
            <p:cNvPr id="35" name="Rechthoek 34"/>
            <p:cNvSpPr/>
            <p:nvPr/>
          </p:nvSpPr>
          <p:spPr>
            <a:xfrm>
              <a:off x="327417" y="5271845"/>
              <a:ext cx="1322583" cy="461665"/>
            </a:xfrm>
            <a:prstGeom prst="rect">
              <a:avLst/>
            </a:prstGeom>
          </p:spPr>
          <p:txBody>
            <a:bodyPr wrap="square">
              <a:spAutoFit/>
            </a:bodyPr>
            <a:lstStyle/>
            <a:p>
              <a:pPr algn="ctr"/>
              <a:r>
                <a:rPr lang="nl-NL" sz="2400" b="1" dirty="0">
                  <a:solidFill>
                    <a:srgbClr val="FF4100"/>
                  </a:solidFill>
                </a:rPr>
                <a:t>DHEA</a:t>
              </a:r>
            </a:p>
          </p:txBody>
        </p:sp>
        <p:sp>
          <p:nvSpPr>
            <p:cNvPr id="3" name="PIJL-OMHOOG 2"/>
            <p:cNvSpPr/>
            <p:nvPr/>
          </p:nvSpPr>
          <p:spPr>
            <a:xfrm>
              <a:off x="823611" y="4863959"/>
              <a:ext cx="330197" cy="407886"/>
            </a:xfrm>
            <a:prstGeom prst="up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p:cNvSpPr/>
            <p:nvPr/>
          </p:nvSpPr>
          <p:spPr>
            <a:xfrm>
              <a:off x="309900" y="3635152"/>
              <a:ext cx="1322583" cy="1200329"/>
            </a:xfrm>
            <a:prstGeom prst="rect">
              <a:avLst/>
            </a:prstGeom>
          </p:spPr>
          <p:txBody>
            <a:bodyPr wrap="square">
              <a:spAutoFit/>
            </a:bodyPr>
            <a:lstStyle/>
            <a:p>
              <a:pPr algn="ctr"/>
              <a:r>
                <a:rPr lang="nl-NL" dirty="0"/>
                <a:t>Herstel en leren van stress ervaring</a:t>
              </a:r>
            </a:p>
          </p:txBody>
        </p:sp>
        <p:sp>
          <p:nvSpPr>
            <p:cNvPr id="46" name="Rechthoek 45"/>
            <p:cNvSpPr/>
            <p:nvPr/>
          </p:nvSpPr>
          <p:spPr>
            <a:xfrm>
              <a:off x="134553" y="3249458"/>
              <a:ext cx="1673279" cy="461665"/>
            </a:xfrm>
            <a:prstGeom prst="rect">
              <a:avLst/>
            </a:prstGeom>
          </p:spPr>
          <p:txBody>
            <a:bodyPr wrap="none">
              <a:spAutoFit/>
            </a:bodyPr>
            <a:lstStyle/>
            <a:p>
              <a:pPr algn="ctr"/>
              <a:r>
                <a:rPr lang="nl-NL" sz="2400" b="1" u="sng" dirty="0">
                  <a:solidFill>
                    <a:srgbClr val="009900"/>
                  </a:solidFill>
                </a:rPr>
                <a:t>Groei-index</a:t>
              </a:r>
            </a:p>
          </p:txBody>
        </p:sp>
      </p:grpSp>
      <p:grpSp>
        <p:nvGrpSpPr>
          <p:cNvPr id="47" name="Groep 46"/>
          <p:cNvGrpSpPr/>
          <p:nvPr/>
        </p:nvGrpSpPr>
        <p:grpSpPr>
          <a:xfrm>
            <a:off x="5629984" y="982408"/>
            <a:ext cx="3717696" cy="2194268"/>
            <a:chOff x="5174784" y="1023202"/>
            <a:chExt cx="3717696" cy="2194268"/>
          </a:xfrm>
        </p:grpSpPr>
        <p:sp>
          <p:nvSpPr>
            <p:cNvPr id="48" name="Rechthoek 47"/>
            <p:cNvSpPr/>
            <p:nvPr/>
          </p:nvSpPr>
          <p:spPr>
            <a:xfrm>
              <a:off x="5174784" y="1950117"/>
              <a:ext cx="2824316" cy="369332"/>
            </a:xfrm>
            <a:prstGeom prst="rect">
              <a:avLst/>
            </a:prstGeom>
          </p:spPr>
          <p:txBody>
            <a:bodyPr wrap="square">
              <a:spAutoFit/>
            </a:bodyPr>
            <a:lstStyle/>
            <a:p>
              <a:r>
                <a:rPr lang="nl-NL" dirty="0"/>
                <a:t>Ademhaling wordt dieper </a:t>
              </a:r>
            </a:p>
          </p:txBody>
        </p:sp>
        <p:sp>
          <p:nvSpPr>
            <p:cNvPr id="49" name="Rechthoek 48"/>
            <p:cNvSpPr/>
            <p:nvPr/>
          </p:nvSpPr>
          <p:spPr>
            <a:xfrm>
              <a:off x="5174784" y="1023202"/>
              <a:ext cx="2493560" cy="369332"/>
            </a:xfrm>
            <a:prstGeom prst="rect">
              <a:avLst/>
            </a:prstGeom>
          </p:spPr>
          <p:txBody>
            <a:bodyPr wrap="square">
              <a:spAutoFit/>
            </a:bodyPr>
            <a:lstStyle/>
            <a:p>
              <a:r>
                <a:rPr lang="nl-NL" dirty="0"/>
                <a:t>Gehoor wordt scherper</a:t>
              </a:r>
            </a:p>
          </p:txBody>
        </p:sp>
        <p:sp>
          <p:nvSpPr>
            <p:cNvPr id="50" name="Rechthoek 49"/>
            <p:cNvSpPr/>
            <p:nvPr/>
          </p:nvSpPr>
          <p:spPr>
            <a:xfrm>
              <a:off x="5174784" y="2259608"/>
              <a:ext cx="2278469" cy="369332"/>
            </a:xfrm>
            <a:prstGeom prst="rect">
              <a:avLst/>
            </a:prstGeom>
          </p:spPr>
          <p:txBody>
            <a:bodyPr wrap="square">
              <a:spAutoFit/>
            </a:bodyPr>
            <a:lstStyle/>
            <a:p>
              <a:r>
                <a:rPr lang="nl-NL" dirty="0"/>
                <a:t>Zintuigen ontwaken</a:t>
              </a:r>
            </a:p>
          </p:txBody>
        </p:sp>
        <p:sp>
          <p:nvSpPr>
            <p:cNvPr id="51" name="Rechthoek 50"/>
            <p:cNvSpPr/>
            <p:nvPr/>
          </p:nvSpPr>
          <p:spPr>
            <a:xfrm>
              <a:off x="5174784" y="2536607"/>
              <a:ext cx="3191870" cy="369332"/>
            </a:xfrm>
            <a:prstGeom prst="rect">
              <a:avLst/>
            </a:prstGeom>
          </p:spPr>
          <p:txBody>
            <a:bodyPr wrap="square">
              <a:spAutoFit/>
            </a:bodyPr>
            <a:lstStyle/>
            <a:p>
              <a:r>
                <a:rPr lang="nl-NL" dirty="0"/>
                <a:t>Geconcentreerde aandacht</a:t>
              </a:r>
            </a:p>
          </p:txBody>
        </p:sp>
        <p:sp>
          <p:nvSpPr>
            <p:cNvPr id="52" name="Rechthoek 51"/>
            <p:cNvSpPr/>
            <p:nvPr/>
          </p:nvSpPr>
          <p:spPr>
            <a:xfrm>
              <a:off x="5174784" y="2848138"/>
              <a:ext cx="3717696" cy="369332"/>
            </a:xfrm>
            <a:prstGeom prst="rect">
              <a:avLst/>
            </a:prstGeom>
          </p:spPr>
          <p:txBody>
            <a:bodyPr wrap="square">
              <a:spAutoFit/>
            </a:bodyPr>
            <a:lstStyle/>
            <a:p>
              <a:r>
                <a:rPr lang="nl-NL" dirty="0"/>
                <a:t>Zelfvertrouwen en kracht vergroot</a:t>
              </a:r>
            </a:p>
          </p:txBody>
        </p:sp>
        <p:sp>
          <p:nvSpPr>
            <p:cNvPr id="53" name="Rechthoek 52"/>
            <p:cNvSpPr/>
            <p:nvPr/>
          </p:nvSpPr>
          <p:spPr>
            <a:xfrm>
              <a:off x="5174784" y="1637818"/>
              <a:ext cx="1908720" cy="369332"/>
            </a:xfrm>
            <a:prstGeom prst="rect">
              <a:avLst/>
            </a:prstGeom>
          </p:spPr>
          <p:txBody>
            <a:bodyPr wrap="square">
              <a:spAutoFit/>
            </a:bodyPr>
            <a:lstStyle/>
            <a:p>
              <a:r>
                <a:rPr lang="nl-NL" dirty="0"/>
                <a:t>Doelen nastreven</a:t>
              </a:r>
            </a:p>
          </p:txBody>
        </p:sp>
        <p:sp>
          <p:nvSpPr>
            <p:cNvPr id="54" name="Rechthoek 53"/>
            <p:cNvSpPr/>
            <p:nvPr/>
          </p:nvSpPr>
          <p:spPr>
            <a:xfrm>
              <a:off x="5174784" y="1335597"/>
              <a:ext cx="2141866" cy="369332"/>
            </a:xfrm>
            <a:prstGeom prst="rect">
              <a:avLst/>
            </a:prstGeom>
          </p:spPr>
          <p:txBody>
            <a:bodyPr wrap="square">
              <a:spAutoFit/>
            </a:bodyPr>
            <a:lstStyle/>
            <a:p>
              <a:r>
                <a:rPr lang="nl-NL" dirty="0"/>
                <a:t>Dagdromen stopt</a:t>
              </a:r>
            </a:p>
          </p:txBody>
        </p:sp>
      </p:grpSp>
      <p:sp>
        <p:nvSpPr>
          <p:cNvPr id="10" name="Tijdelijke aanduiding voor dianummer 9">
            <a:extLst>
              <a:ext uri="{FF2B5EF4-FFF2-40B4-BE49-F238E27FC236}">
                <a16:creationId xmlns:a16="http://schemas.microsoft.com/office/drawing/2014/main" xmlns="" id="{C12739C9-B101-4F42-B011-FD479748AADA}"/>
              </a:ext>
            </a:extLst>
          </p:cNvPr>
          <p:cNvSpPr>
            <a:spLocks noGrp="1"/>
          </p:cNvSpPr>
          <p:nvPr>
            <p:ph type="sldNum" sz="quarter" idx="12"/>
          </p:nvPr>
        </p:nvSpPr>
        <p:spPr/>
        <p:txBody>
          <a:bodyPr/>
          <a:lstStyle/>
          <a:p>
            <a:fld id="{41C2C4E2-611F-4364-9B41-C3FCA04E65C9}" type="slidenum">
              <a:rPr lang="nl-NL" smtClean="0"/>
              <a:t>10</a:t>
            </a:fld>
            <a:endParaRPr lang="nl-NL"/>
          </a:p>
        </p:txBody>
      </p:sp>
    </p:spTree>
    <p:extLst>
      <p:ext uri="{BB962C8B-B14F-4D97-AF65-F5344CB8AC3E}">
        <p14:creationId xmlns:p14="http://schemas.microsoft.com/office/powerpoint/2010/main" val="1686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3000"/>
                                        <p:tgtEl>
                                          <p:spTgt spid="32"/>
                                        </p:tgtEl>
                                      </p:cBhvr>
                                    </p:animEffect>
                                    <p:set>
                                      <p:cBhvr>
                                        <p:cTn id="7" dur="1" fill="hold">
                                          <p:stCondLst>
                                            <p:cond delay="2999"/>
                                          </p:stCondLst>
                                        </p:cTn>
                                        <p:tgtEl>
                                          <p:spTgt spid="32"/>
                                        </p:tgtEl>
                                        <p:attrNameLst>
                                          <p:attrName>style.visibility</p:attrName>
                                        </p:attrNameLst>
                                      </p:cBhvr>
                                      <p:to>
                                        <p:strVal val="hidden"/>
                                      </p:to>
                                    </p:se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anim calcmode="lin" valueType="num">
                                      <p:cBhvr>
                                        <p:cTn id="12" dur="3000" fill="hold"/>
                                        <p:tgtEl>
                                          <p:spTgt spid="7"/>
                                        </p:tgtEl>
                                        <p:attrNameLst>
                                          <p:attrName>ppt_x</p:attrName>
                                        </p:attrNameLst>
                                      </p:cBhvr>
                                      <p:tavLst>
                                        <p:tav tm="0">
                                          <p:val>
                                            <p:strVal val="#ppt_x"/>
                                          </p:val>
                                        </p:tav>
                                        <p:tav tm="100000">
                                          <p:val>
                                            <p:strVal val="#ppt_x"/>
                                          </p:val>
                                        </p:tav>
                                      </p:tavLst>
                                    </p:anim>
                                    <p:anim calcmode="lin" valueType="num">
                                      <p:cBhvr>
                                        <p:cTn id="13" dur="3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6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3000"/>
                                        <p:tgtEl>
                                          <p:spTgt spid="38"/>
                                        </p:tgtEl>
                                      </p:cBhvr>
                                    </p:animEffect>
                                    <p:anim calcmode="lin" valueType="num">
                                      <p:cBhvr>
                                        <p:cTn id="18" dur="3000" fill="hold"/>
                                        <p:tgtEl>
                                          <p:spTgt spid="38"/>
                                        </p:tgtEl>
                                        <p:attrNameLst>
                                          <p:attrName>ppt_x</p:attrName>
                                        </p:attrNameLst>
                                      </p:cBhvr>
                                      <p:tavLst>
                                        <p:tav tm="0">
                                          <p:val>
                                            <p:strVal val="#ppt_x"/>
                                          </p:val>
                                        </p:tav>
                                        <p:tav tm="100000">
                                          <p:val>
                                            <p:strVal val="#ppt_x"/>
                                          </p:val>
                                        </p:tav>
                                      </p:tavLst>
                                    </p:anim>
                                    <p:anim calcmode="lin" valueType="num">
                                      <p:cBhvr>
                                        <p:cTn id="19" dur="3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9000"/>
                            </p:stCondLst>
                            <p:childTnLst>
                              <p:par>
                                <p:cTn id="21" presetID="42"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3000"/>
                                        <p:tgtEl>
                                          <p:spTgt spid="47"/>
                                        </p:tgtEl>
                                      </p:cBhvr>
                                    </p:animEffect>
                                    <p:anim calcmode="lin" valueType="num">
                                      <p:cBhvr>
                                        <p:cTn id="24" dur="3000" fill="hold"/>
                                        <p:tgtEl>
                                          <p:spTgt spid="47"/>
                                        </p:tgtEl>
                                        <p:attrNameLst>
                                          <p:attrName>ppt_x</p:attrName>
                                        </p:attrNameLst>
                                      </p:cBhvr>
                                      <p:tavLst>
                                        <p:tav tm="0">
                                          <p:val>
                                            <p:strVal val="#ppt_x"/>
                                          </p:val>
                                        </p:tav>
                                        <p:tav tm="100000">
                                          <p:val>
                                            <p:strVal val="#ppt_x"/>
                                          </p:val>
                                        </p:tav>
                                      </p:tavLst>
                                    </p:anim>
                                    <p:anim calcmode="lin" valueType="num">
                                      <p:cBhvr>
                                        <p:cTn id="25" dur="30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2000"/>
                            </p:stCondLst>
                            <p:childTnLst>
                              <p:par>
                                <p:cTn id="27" presetID="6"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5364088" y="1652813"/>
            <a:ext cx="2199571" cy="4509120"/>
            <a:chOff x="3611899" y="1508914"/>
            <a:chExt cx="2199571" cy="4509120"/>
          </a:xfrm>
        </p:grpSpPr>
        <p:pic>
          <p:nvPicPr>
            <p:cNvPr id="9" name="Picture 2" descr="\\HARMENIRENENAS\Documents\chivo Coaching Vitaal\AA site\afbeeldingen\menselijk licha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99" y="1508914"/>
              <a:ext cx="2199571" cy="450912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838" y="1582283"/>
              <a:ext cx="265107" cy="333337"/>
            </a:xfrm>
            <a:prstGeom prst="rect">
              <a:avLst/>
            </a:prstGeom>
          </p:spPr>
        </p:pic>
      </p:grpSp>
      <p:pic>
        <p:nvPicPr>
          <p:cNvPr id="14" name="Picture 2" descr="\\HARMENIRENENAS\Documents\chivo Coaching Vitaal\AA site\afbeeldingen\community-988898_1280.png"/>
          <p:cNvPicPr>
            <a:picLocks noChangeAspect="1" noChangeArrowheads="1"/>
          </p:cNvPicPr>
          <p:nvPr/>
        </p:nvPicPr>
        <p:blipFill rotWithShape="1">
          <a:blip r:embed="rId4">
            <a:extLst>
              <a:ext uri="{28A0092B-C50C-407E-A947-70E740481C1C}">
                <a14:useLocalDpi xmlns:a14="http://schemas.microsoft.com/office/drawing/2010/main" val="0"/>
              </a:ext>
            </a:extLst>
          </a:blip>
          <a:srcRect l="9687" t="12975" r="9942" b="5649"/>
          <a:stretch/>
        </p:blipFill>
        <p:spPr bwMode="auto">
          <a:xfrm>
            <a:off x="0" y="19033"/>
            <a:ext cx="9144000" cy="6838967"/>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907704" y="1238861"/>
            <a:ext cx="5472607"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zorg- en steunrespons</a:t>
            </a:r>
          </a:p>
        </p:txBody>
      </p:sp>
      <p:grpSp>
        <p:nvGrpSpPr>
          <p:cNvPr id="5" name="Groep 4"/>
          <p:cNvGrpSpPr/>
          <p:nvPr/>
        </p:nvGrpSpPr>
        <p:grpSpPr>
          <a:xfrm>
            <a:off x="1785936" y="2078552"/>
            <a:ext cx="2858071" cy="2858071"/>
            <a:chOff x="179511" y="598016"/>
            <a:chExt cx="2858071" cy="2858071"/>
          </a:xfrm>
        </p:grpSpPr>
        <p:pic>
          <p:nvPicPr>
            <p:cNvPr id="2052" name="Picture 4" descr="\\HARMENIRENENAS\Documents\chivo Coaching Vitaal\AA site\afbeeldingen\community-1751058_1280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598016"/>
              <a:ext cx="2858071" cy="28580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00434" y="1120388"/>
              <a:ext cx="2016224" cy="584775"/>
            </a:xfrm>
            <a:prstGeom prst="rect">
              <a:avLst/>
            </a:prstGeom>
            <a:noFill/>
          </p:spPr>
          <p:txBody>
            <a:bodyPr wrap="square" rtlCol="0">
              <a:spAutoFit/>
            </a:bodyPr>
            <a:lstStyle/>
            <a:p>
              <a:pPr algn="ctr"/>
              <a:r>
                <a:rPr lang="nl-NL" sz="3200" b="1" dirty="0">
                  <a:solidFill>
                    <a:srgbClr val="FF4100"/>
                  </a:solidFill>
                </a:rPr>
                <a:t>Oxytocine</a:t>
              </a:r>
            </a:p>
          </p:txBody>
        </p:sp>
        <p:sp>
          <p:nvSpPr>
            <p:cNvPr id="11" name="PIJL-OMLAAG 10"/>
            <p:cNvSpPr/>
            <p:nvPr/>
          </p:nvSpPr>
          <p:spPr>
            <a:xfrm>
              <a:off x="1366230" y="1819482"/>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12" name="Tekstvak 11"/>
            <p:cNvSpPr txBox="1"/>
            <p:nvPr/>
          </p:nvSpPr>
          <p:spPr>
            <a:xfrm>
              <a:off x="600434" y="2204864"/>
              <a:ext cx="2016224" cy="584775"/>
            </a:xfrm>
            <a:prstGeom prst="rect">
              <a:avLst/>
            </a:prstGeom>
            <a:noFill/>
          </p:spPr>
          <p:txBody>
            <a:bodyPr wrap="square" rtlCol="0">
              <a:spAutoFit/>
            </a:bodyPr>
            <a:lstStyle/>
            <a:p>
              <a:pPr algn="ctr"/>
              <a:r>
                <a:rPr lang="nl-NL" sz="3200" b="1" dirty="0">
                  <a:solidFill>
                    <a:srgbClr val="009900"/>
                  </a:solidFill>
                </a:rPr>
                <a:t>Verbinding</a:t>
              </a:r>
            </a:p>
          </p:txBody>
        </p:sp>
      </p:grpSp>
      <p:sp>
        <p:nvSpPr>
          <p:cNvPr id="3" name="Tijdelijke aanduiding voor dianummer 2"/>
          <p:cNvSpPr>
            <a:spLocks noGrp="1"/>
          </p:cNvSpPr>
          <p:nvPr>
            <p:ph type="sldNum" sz="quarter" idx="12"/>
          </p:nvPr>
        </p:nvSpPr>
        <p:spPr/>
        <p:txBody>
          <a:bodyPr/>
          <a:lstStyle/>
          <a:p>
            <a:fld id="{41C2C4E2-611F-4364-9B41-C3FCA04E65C9}" type="slidenum">
              <a:rPr lang="nl-NL" smtClean="0"/>
              <a:t>11</a:t>
            </a:fld>
            <a:endParaRPr lang="nl-NL"/>
          </a:p>
        </p:txBody>
      </p:sp>
    </p:spTree>
    <p:extLst>
      <p:ext uri="{BB962C8B-B14F-4D97-AF65-F5344CB8AC3E}">
        <p14:creationId xmlns:p14="http://schemas.microsoft.com/office/powerpoint/2010/main" val="410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ppt_x</p:attrName>
                                        </p:attrNameLst>
                                      </p:cBhvr>
                                      <p:tavLst>
                                        <p:tav tm="0">
                                          <p:val>
                                            <p:strVal val="#ppt_x"/>
                                          </p:val>
                                        </p:tav>
                                        <p:tav tm="100000">
                                          <p:val>
                                            <p:strVal val="#ppt_x"/>
                                          </p:val>
                                        </p:tav>
                                      </p:tavLst>
                                    </p:anim>
                                    <p:anim calcmode="lin" valueType="num">
                                      <p:cBhvr>
                                        <p:cTn id="15"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RMENIRENENAS\Documents\chivo Coaching Vitaal\AA site\afbeeldingen\community-988898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18626" y="1912127"/>
            <a:ext cx="5706748"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zorg- en steunrespons</a:t>
            </a:r>
          </a:p>
        </p:txBody>
      </p:sp>
      <p:grpSp>
        <p:nvGrpSpPr>
          <p:cNvPr id="5" name="Groep 4"/>
          <p:cNvGrpSpPr/>
          <p:nvPr/>
        </p:nvGrpSpPr>
        <p:grpSpPr>
          <a:xfrm>
            <a:off x="3563888" y="2518910"/>
            <a:ext cx="2016224" cy="2161694"/>
            <a:chOff x="600434" y="1120388"/>
            <a:chExt cx="2016224" cy="2161694"/>
          </a:xfrm>
        </p:grpSpPr>
        <p:sp>
          <p:nvSpPr>
            <p:cNvPr id="4" name="Tekstvak 3"/>
            <p:cNvSpPr txBox="1"/>
            <p:nvPr/>
          </p:nvSpPr>
          <p:spPr>
            <a:xfrm>
              <a:off x="600434" y="1120388"/>
              <a:ext cx="2016224" cy="584775"/>
            </a:xfrm>
            <a:prstGeom prst="rect">
              <a:avLst/>
            </a:prstGeom>
            <a:noFill/>
          </p:spPr>
          <p:txBody>
            <a:bodyPr wrap="square" rtlCol="0">
              <a:spAutoFit/>
            </a:bodyPr>
            <a:lstStyle/>
            <a:p>
              <a:pPr algn="ctr"/>
              <a:r>
                <a:rPr lang="nl-NL" sz="3200" b="1" dirty="0">
                  <a:solidFill>
                    <a:srgbClr val="FF4100"/>
                  </a:solidFill>
                </a:rPr>
                <a:t>Oxytocine</a:t>
              </a:r>
            </a:p>
          </p:txBody>
        </p:sp>
        <p:sp>
          <p:nvSpPr>
            <p:cNvPr id="11" name="PIJL-OMLAAG 10"/>
            <p:cNvSpPr/>
            <p:nvPr/>
          </p:nvSpPr>
          <p:spPr>
            <a:xfrm>
              <a:off x="1366230" y="1819482"/>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12" name="Tekstvak 11"/>
            <p:cNvSpPr txBox="1"/>
            <p:nvPr/>
          </p:nvSpPr>
          <p:spPr>
            <a:xfrm>
              <a:off x="600434" y="2204864"/>
              <a:ext cx="2016224" cy="1077218"/>
            </a:xfrm>
            <a:prstGeom prst="rect">
              <a:avLst/>
            </a:prstGeom>
            <a:noFill/>
          </p:spPr>
          <p:txBody>
            <a:bodyPr wrap="square" rtlCol="0">
              <a:spAutoFit/>
            </a:bodyPr>
            <a:lstStyle/>
            <a:p>
              <a:pPr algn="ctr"/>
              <a:r>
                <a:rPr lang="nl-NL" sz="3200" b="1" dirty="0">
                  <a:solidFill>
                    <a:srgbClr val="009900"/>
                  </a:solidFill>
                </a:rPr>
                <a:t>Sociale instincten </a:t>
              </a:r>
            </a:p>
          </p:txBody>
        </p:sp>
      </p:grpSp>
      <p:sp>
        <p:nvSpPr>
          <p:cNvPr id="6" name="Tijdelijke aanduiding voor dianummer 5"/>
          <p:cNvSpPr>
            <a:spLocks noGrp="1"/>
          </p:cNvSpPr>
          <p:nvPr>
            <p:ph type="sldNum" sz="quarter" idx="12"/>
          </p:nvPr>
        </p:nvSpPr>
        <p:spPr/>
        <p:txBody>
          <a:bodyPr/>
          <a:lstStyle/>
          <a:p>
            <a:fld id="{41C2C4E2-611F-4364-9B41-C3FCA04E65C9}" type="slidenum">
              <a:rPr lang="nl-NL" smtClean="0"/>
              <a:t>12</a:t>
            </a:fld>
            <a:endParaRPr lang="nl-NL"/>
          </a:p>
        </p:txBody>
      </p:sp>
    </p:spTree>
    <p:extLst>
      <p:ext uri="{BB962C8B-B14F-4D97-AF65-F5344CB8AC3E}">
        <p14:creationId xmlns:p14="http://schemas.microsoft.com/office/powerpoint/2010/main" val="27211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RMENIRENENAS\Documents\chivo Coaching Vitaal\AA site\afbeeldingen\community-988898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18626" y="1912127"/>
            <a:ext cx="5706748"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zorg- en steunrespons</a:t>
            </a:r>
          </a:p>
        </p:txBody>
      </p:sp>
      <p:sp>
        <p:nvSpPr>
          <p:cNvPr id="4" name="Tekstvak 3"/>
          <p:cNvSpPr txBox="1"/>
          <p:nvPr/>
        </p:nvSpPr>
        <p:spPr>
          <a:xfrm>
            <a:off x="1747632" y="2644169"/>
            <a:ext cx="4464496" cy="1569660"/>
          </a:xfrm>
          <a:prstGeom prst="rect">
            <a:avLst/>
          </a:prstGeom>
          <a:noFill/>
        </p:spPr>
        <p:txBody>
          <a:bodyPr wrap="square" rtlCol="0">
            <a:spAutoFit/>
          </a:bodyPr>
          <a:lstStyle/>
          <a:p>
            <a:r>
              <a:rPr lang="nl-NL" sz="3200" b="1" dirty="0">
                <a:solidFill>
                  <a:srgbClr val="FF4100"/>
                </a:solidFill>
              </a:rPr>
              <a:t>Hartcellen vernieuwen</a:t>
            </a:r>
          </a:p>
          <a:p>
            <a:r>
              <a:rPr lang="nl-NL" sz="3200" b="1" dirty="0">
                <a:solidFill>
                  <a:srgbClr val="FF4100"/>
                </a:solidFill>
              </a:rPr>
              <a:t>Kleine beschadigingen herstellen</a:t>
            </a:r>
          </a:p>
        </p:txBody>
      </p:sp>
      <p:pic>
        <p:nvPicPr>
          <p:cNvPr id="4098" name="Picture 2" descr="C:\Users\Dell\Downloads\heartache-1293191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5" y="2852936"/>
            <a:ext cx="1776341" cy="179032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41C2C4E2-611F-4364-9B41-C3FCA04E65C9}" type="slidenum">
              <a:rPr lang="nl-NL" smtClean="0"/>
              <a:t>13</a:t>
            </a:fld>
            <a:endParaRPr lang="nl-NL"/>
          </a:p>
        </p:txBody>
      </p:sp>
    </p:spTree>
    <p:extLst>
      <p:ext uri="{BB962C8B-B14F-4D97-AF65-F5344CB8AC3E}">
        <p14:creationId xmlns:p14="http://schemas.microsoft.com/office/powerpoint/2010/main" val="6543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3000"/>
                                        <p:tgtEl>
                                          <p:spTgt spid="4098"/>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ppt_x</p:attrName>
                                        </p:attrNameLst>
                                      </p:cBhvr>
                                      <p:tavLst>
                                        <p:tav tm="0">
                                          <p:val>
                                            <p:strVal val="#ppt_x"/>
                                          </p:val>
                                        </p:tav>
                                        <p:tav tm="100000">
                                          <p:val>
                                            <p:strVal val="#ppt_x"/>
                                          </p:val>
                                        </p:tav>
                                      </p:tavLst>
                                    </p:anim>
                                    <p:anim calcmode="lin" valueType="num">
                                      <p:cBhvr>
                                        <p:cTn id="13"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RMENIRENENAS\Documents\chivo Coaching Vitaal\AA site\afbeeldingen\community-988898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18626" y="1912127"/>
            <a:ext cx="5706748"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zorg- en steunrespons</a:t>
            </a:r>
          </a:p>
        </p:txBody>
      </p:sp>
      <p:grpSp>
        <p:nvGrpSpPr>
          <p:cNvPr id="5" name="Groep 4"/>
          <p:cNvGrpSpPr/>
          <p:nvPr/>
        </p:nvGrpSpPr>
        <p:grpSpPr>
          <a:xfrm>
            <a:off x="3563888" y="2518910"/>
            <a:ext cx="2016224" cy="1669251"/>
            <a:chOff x="600434" y="1120388"/>
            <a:chExt cx="2016224" cy="1669251"/>
          </a:xfrm>
        </p:grpSpPr>
        <p:sp>
          <p:nvSpPr>
            <p:cNvPr id="4" name="Tekstvak 3"/>
            <p:cNvSpPr txBox="1"/>
            <p:nvPr/>
          </p:nvSpPr>
          <p:spPr>
            <a:xfrm>
              <a:off x="600434" y="1120388"/>
              <a:ext cx="2016224" cy="584775"/>
            </a:xfrm>
            <a:prstGeom prst="rect">
              <a:avLst/>
            </a:prstGeom>
            <a:noFill/>
          </p:spPr>
          <p:txBody>
            <a:bodyPr wrap="square" rtlCol="0">
              <a:spAutoFit/>
            </a:bodyPr>
            <a:lstStyle/>
            <a:p>
              <a:pPr algn="ctr"/>
              <a:r>
                <a:rPr lang="nl-NL" sz="3200" b="1" dirty="0">
                  <a:solidFill>
                    <a:srgbClr val="FF4100"/>
                  </a:solidFill>
                </a:rPr>
                <a:t>Dopamine</a:t>
              </a:r>
            </a:p>
          </p:txBody>
        </p:sp>
        <p:sp>
          <p:nvSpPr>
            <p:cNvPr id="11" name="PIJL-OMLAAG 10"/>
            <p:cNvSpPr/>
            <p:nvPr/>
          </p:nvSpPr>
          <p:spPr>
            <a:xfrm>
              <a:off x="1366230" y="1819482"/>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12" name="Tekstvak 11"/>
            <p:cNvSpPr txBox="1"/>
            <p:nvPr/>
          </p:nvSpPr>
          <p:spPr>
            <a:xfrm>
              <a:off x="600434" y="2204864"/>
              <a:ext cx="2016224" cy="584775"/>
            </a:xfrm>
            <a:prstGeom prst="rect">
              <a:avLst/>
            </a:prstGeom>
            <a:noFill/>
          </p:spPr>
          <p:txBody>
            <a:bodyPr wrap="square" rtlCol="0">
              <a:spAutoFit/>
            </a:bodyPr>
            <a:lstStyle/>
            <a:p>
              <a:pPr algn="ctr"/>
              <a:r>
                <a:rPr lang="nl-NL" sz="3200" b="1" dirty="0">
                  <a:solidFill>
                    <a:srgbClr val="009900"/>
                  </a:solidFill>
                </a:rPr>
                <a:t>Motivatie</a:t>
              </a:r>
            </a:p>
          </p:txBody>
        </p:sp>
      </p:grpSp>
      <p:sp>
        <p:nvSpPr>
          <p:cNvPr id="6" name="Tijdelijke aanduiding voor dianummer 5"/>
          <p:cNvSpPr>
            <a:spLocks noGrp="1"/>
          </p:cNvSpPr>
          <p:nvPr>
            <p:ph type="sldNum" sz="quarter" idx="12"/>
          </p:nvPr>
        </p:nvSpPr>
        <p:spPr/>
        <p:txBody>
          <a:bodyPr/>
          <a:lstStyle/>
          <a:p>
            <a:fld id="{41C2C4E2-611F-4364-9B41-C3FCA04E65C9}" type="slidenum">
              <a:rPr lang="nl-NL" smtClean="0"/>
              <a:t>14</a:t>
            </a:fld>
            <a:endParaRPr lang="nl-NL"/>
          </a:p>
        </p:txBody>
      </p:sp>
    </p:spTree>
    <p:extLst>
      <p:ext uri="{BB962C8B-B14F-4D97-AF65-F5344CB8AC3E}">
        <p14:creationId xmlns:p14="http://schemas.microsoft.com/office/powerpoint/2010/main" val="37552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RMENIRENENAS\Documents\chivo Coaching Vitaal\AA site\afbeeldingen\community-988898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18626" y="1912127"/>
            <a:ext cx="5706748"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zorg- en steunrespons</a:t>
            </a:r>
          </a:p>
        </p:txBody>
      </p:sp>
      <p:grpSp>
        <p:nvGrpSpPr>
          <p:cNvPr id="5" name="Groep 4"/>
          <p:cNvGrpSpPr/>
          <p:nvPr/>
        </p:nvGrpSpPr>
        <p:grpSpPr>
          <a:xfrm>
            <a:off x="3563888" y="2518910"/>
            <a:ext cx="2088232" cy="1669251"/>
            <a:chOff x="600434" y="1120388"/>
            <a:chExt cx="2088232" cy="1669251"/>
          </a:xfrm>
        </p:grpSpPr>
        <p:sp>
          <p:nvSpPr>
            <p:cNvPr id="4" name="Tekstvak 3"/>
            <p:cNvSpPr txBox="1"/>
            <p:nvPr/>
          </p:nvSpPr>
          <p:spPr>
            <a:xfrm>
              <a:off x="600434" y="1120388"/>
              <a:ext cx="2088232" cy="584775"/>
            </a:xfrm>
            <a:prstGeom prst="rect">
              <a:avLst/>
            </a:prstGeom>
            <a:noFill/>
          </p:spPr>
          <p:txBody>
            <a:bodyPr wrap="square" rtlCol="0">
              <a:spAutoFit/>
            </a:bodyPr>
            <a:lstStyle/>
            <a:p>
              <a:pPr algn="ctr"/>
              <a:r>
                <a:rPr lang="nl-NL" sz="3200" b="1" dirty="0">
                  <a:solidFill>
                    <a:srgbClr val="FF4100"/>
                  </a:solidFill>
                </a:rPr>
                <a:t>Serotonine</a:t>
              </a:r>
            </a:p>
          </p:txBody>
        </p:sp>
        <p:sp>
          <p:nvSpPr>
            <p:cNvPr id="11" name="PIJL-OMLAAG 10"/>
            <p:cNvSpPr/>
            <p:nvPr/>
          </p:nvSpPr>
          <p:spPr>
            <a:xfrm>
              <a:off x="1366230" y="1819482"/>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12" name="Tekstvak 11"/>
            <p:cNvSpPr txBox="1"/>
            <p:nvPr/>
          </p:nvSpPr>
          <p:spPr>
            <a:xfrm>
              <a:off x="600434" y="2204864"/>
              <a:ext cx="2016224" cy="584775"/>
            </a:xfrm>
            <a:prstGeom prst="rect">
              <a:avLst/>
            </a:prstGeom>
            <a:noFill/>
          </p:spPr>
          <p:txBody>
            <a:bodyPr wrap="square" rtlCol="0">
              <a:spAutoFit/>
            </a:bodyPr>
            <a:lstStyle/>
            <a:p>
              <a:pPr algn="ctr"/>
              <a:r>
                <a:rPr lang="nl-NL" sz="3200" b="1" dirty="0">
                  <a:solidFill>
                    <a:srgbClr val="009900"/>
                  </a:solidFill>
                </a:rPr>
                <a:t>Intuïtie</a:t>
              </a:r>
            </a:p>
          </p:txBody>
        </p:sp>
      </p:grpSp>
      <p:sp>
        <p:nvSpPr>
          <p:cNvPr id="6" name="Tijdelijke aanduiding voor dianummer 5"/>
          <p:cNvSpPr>
            <a:spLocks noGrp="1"/>
          </p:cNvSpPr>
          <p:nvPr>
            <p:ph type="sldNum" sz="quarter" idx="12"/>
          </p:nvPr>
        </p:nvSpPr>
        <p:spPr/>
        <p:txBody>
          <a:bodyPr/>
          <a:lstStyle/>
          <a:p>
            <a:fld id="{41C2C4E2-611F-4364-9B41-C3FCA04E65C9}" type="slidenum">
              <a:rPr lang="nl-NL" smtClean="0"/>
              <a:t>15</a:t>
            </a:fld>
            <a:endParaRPr lang="nl-NL"/>
          </a:p>
        </p:txBody>
      </p:sp>
    </p:spTree>
    <p:extLst>
      <p:ext uri="{BB962C8B-B14F-4D97-AF65-F5344CB8AC3E}">
        <p14:creationId xmlns:p14="http://schemas.microsoft.com/office/powerpoint/2010/main" val="7676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RMENIRENENAS\Documents\chivo Coaching Vitaal\AA site\afbeeldingen\community-988898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718626" y="1912127"/>
            <a:ext cx="5706748"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zorg- en steunrespons</a:t>
            </a:r>
          </a:p>
        </p:txBody>
      </p:sp>
      <p:sp>
        <p:nvSpPr>
          <p:cNvPr id="4" name="Tekstvak 3"/>
          <p:cNvSpPr txBox="1"/>
          <p:nvPr/>
        </p:nvSpPr>
        <p:spPr>
          <a:xfrm>
            <a:off x="2339752" y="2636912"/>
            <a:ext cx="4464496" cy="2062103"/>
          </a:xfrm>
          <a:prstGeom prst="rect">
            <a:avLst/>
          </a:prstGeom>
          <a:noFill/>
        </p:spPr>
        <p:txBody>
          <a:bodyPr wrap="square" rtlCol="0">
            <a:spAutoFit/>
          </a:bodyPr>
          <a:lstStyle/>
          <a:p>
            <a:r>
              <a:rPr lang="nl-NL" sz="3200" b="1" dirty="0">
                <a:solidFill>
                  <a:srgbClr val="FF4100"/>
                </a:solidFill>
              </a:rPr>
              <a:t>Denken en voelen</a:t>
            </a:r>
          </a:p>
          <a:p>
            <a:r>
              <a:rPr lang="nl-NL" sz="3200" b="1" dirty="0">
                <a:solidFill>
                  <a:srgbClr val="FF4100"/>
                </a:solidFill>
              </a:rPr>
              <a:t>Empathie en intuïtie</a:t>
            </a:r>
          </a:p>
          <a:p>
            <a:r>
              <a:rPr lang="nl-NL" sz="3200" b="1" dirty="0">
                <a:solidFill>
                  <a:srgbClr val="FF4100"/>
                </a:solidFill>
              </a:rPr>
              <a:t>Vertrouwen en helpen</a:t>
            </a:r>
          </a:p>
          <a:p>
            <a:r>
              <a:rPr lang="nl-NL" sz="3200" b="1" dirty="0">
                <a:solidFill>
                  <a:srgbClr val="FF4100"/>
                </a:solidFill>
              </a:rPr>
              <a:t>Moed</a:t>
            </a:r>
          </a:p>
        </p:txBody>
      </p:sp>
      <p:sp>
        <p:nvSpPr>
          <p:cNvPr id="5" name="Tijdelijke aanduiding voor dianummer 4"/>
          <p:cNvSpPr>
            <a:spLocks noGrp="1"/>
          </p:cNvSpPr>
          <p:nvPr>
            <p:ph type="sldNum" sz="quarter" idx="12"/>
          </p:nvPr>
        </p:nvSpPr>
        <p:spPr/>
        <p:txBody>
          <a:bodyPr/>
          <a:lstStyle/>
          <a:p>
            <a:fld id="{41C2C4E2-611F-4364-9B41-C3FCA04E65C9}" type="slidenum">
              <a:rPr lang="nl-NL" smtClean="0"/>
              <a:t>16</a:t>
            </a:fld>
            <a:endParaRPr lang="nl-NL"/>
          </a:p>
        </p:txBody>
      </p:sp>
    </p:spTree>
    <p:extLst>
      <p:ext uri="{BB962C8B-B14F-4D97-AF65-F5344CB8AC3E}">
        <p14:creationId xmlns:p14="http://schemas.microsoft.com/office/powerpoint/2010/main" val="40273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0"/>
                                        <p:tgtEl>
                                          <p:spTgt spid="4">
                                            <p:txEl>
                                              <p:pRg st="0" end="0"/>
                                            </p:txEl>
                                          </p:spTgt>
                                        </p:tgtEl>
                                      </p:cBhvr>
                                    </p:animEffect>
                                    <p:anim calcmode="lin" valueType="num">
                                      <p:cBhvr>
                                        <p:cTn id="8" dur="4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4000"/>
                                        <p:tgtEl>
                                          <p:spTgt spid="4">
                                            <p:txEl>
                                              <p:pRg st="1" end="1"/>
                                            </p:txEl>
                                          </p:spTgt>
                                        </p:tgtEl>
                                      </p:cBhvr>
                                    </p:animEffect>
                                    <p:anim calcmode="lin" valueType="num">
                                      <p:cBhvr>
                                        <p:cTn id="13" dur="4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4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4000"/>
                                        <p:tgtEl>
                                          <p:spTgt spid="4">
                                            <p:txEl>
                                              <p:pRg st="2" end="2"/>
                                            </p:txEl>
                                          </p:spTgt>
                                        </p:tgtEl>
                                      </p:cBhvr>
                                    </p:animEffect>
                                    <p:anim calcmode="lin" valueType="num">
                                      <p:cBhvr>
                                        <p:cTn id="18" dur="4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4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4000"/>
                                        <p:tgtEl>
                                          <p:spTgt spid="4">
                                            <p:txEl>
                                              <p:pRg st="3" end="3"/>
                                            </p:txEl>
                                          </p:spTgt>
                                        </p:tgtEl>
                                      </p:cBhvr>
                                    </p:animEffect>
                                    <p:anim calcmode="lin" valueType="num">
                                      <p:cBhvr>
                                        <p:cTn id="23" dur="4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4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r>
              <a:rPr lang="nl-NL" sz="2800" dirty="0"/>
              <a:t>Als je stress als versterkend ziet, </a:t>
            </a:r>
          </a:p>
          <a:p>
            <a:pPr marL="0" indent="0" algn="ctr">
              <a:buNone/>
            </a:pPr>
            <a:r>
              <a:rPr lang="nl-NL" sz="2800" dirty="0"/>
              <a:t>dan wordt het dat ook.</a:t>
            </a:r>
          </a:p>
          <a:p>
            <a:pPr marL="0" indent="0">
              <a:buNone/>
            </a:pPr>
            <a:endParaRPr lang="nl-NL" sz="2800" dirty="0"/>
          </a:p>
          <a:p>
            <a:pPr marL="0" indent="0">
              <a:buNone/>
            </a:pPr>
            <a:endParaRPr lang="nl-NL" sz="2800" dirty="0"/>
          </a:p>
          <a:p>
            <a:pPr marL="0" indent="0">
              <a:buNone/>
            </a:pPr>
            <a:endParaRPr lang="nl-NL" sz="2800" dirty="0"/>
          </a:p>
          <a:p>
            <a:pPr marL="0" indent="0" algn="ctr">
              <a:buNone/>
            </a:pPr>
            <a:r>
              <a:rPr lang="nl-NL" sz="2800" dirty="0"/>
              <a:t>Een andere biologische werkelijkheid.</a:t>
            </a:r>
          </a:p>
        </p:txBody>
      </p:sp>
      <p:sp>
        <p:nvSpPr>
          <p:cNvPr id="4" name="Titel 3"/>
          <p:cNvSpPr>
            <a:spLocks noGrp="1"/>
          </p:cNvSpPr>
          <p:nvPr>
            <p:ph type="title"/>
          </p:nvPr>
        </p:nvSpPr>
        <p:spPr>
          <a:xfrm>
            <a:off x="457200" y="584528"/>
            <a:ext cx="8229600"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Een andere </a:t>
            </a:r>
            <a:r>
              <a:rPr lang="nl-NL" sz="2800" b="1" cap="all" spc="0" dirty="0" err="1">
                <a:ln w="0"/>
                <a:solidFill>
                  <a:srgbClr val="00B050"/>
                </a:solidFill>
                <a:effectLst>
                  <a:outerShdw blurRad="50800" dist="38100" dir="2700000" algn="tl" rotWithShape="0">
                    <a:prstClr val="black">
                      <a:alpha val="40000"/>
                    </a:prstClr>
                  </a:outerShdw>
                </a:effectLst>
              </a:rPr>
              <a:t>mindset</a:t>
            </a:r>
            <a:r>
              <a:rPr lang="nl-NL" sz="2800" b="1" cap="all" spc="0" dirty="0">
                <a:ln w="0"/>
                <a:solidFill>
                  <a:srgbClr val="00B050"/>
                </a:solidFill>
                <a:effectLst>
                  <a:outerShdw blurRad="50800" dist="38100" dir="2700000" algn="tl" rotWithShape="0">
                    <a:prstClr val="black">
                      <a:alpha val="40000"/>
                    </a:prstClr>
                  </a:outerShdw>
                </a:effectLst>
              </a:rPr>
              <a:t> over stress</a:t>
            </a:r>
          </a:p>
        </p:txBody>
      </p:sp>
      <p:sp>
        <p:nvSpPr>
          <p:cNvPr id="5" name="PIJL-OMLAAG 4"/>
          <p:cNvSpPr/>
          <p:nvPr/>
        </p:nvSpPr>
        <p:spPr>
          <a:xfrm>
            <a:off x="4274111" y="2996952"/>
            <a:ext cx="484632" cy="849062"/>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2" name="Tijdelijke aanduiding voor dianummer 1"/>
          <p:cNvSpPr>
            <a:spLocks noGrp="1"/>
          </p:cNvSpPr>
          <p:nvPr>
            <p:ph type="sldNum" sz="quarter" idx="12"/>
          </p:nvPr>
        </p:nvSpPr>
        <p:spPr/>
        <p:txBody>
          <a:bodyPr/>
          <a:lstStyle/>
          <a:p>
            <a:fld id="{41C2C4E2-611F-4364-9B41-C3FCA04E65C9}" type="slidenum">
              <a:rPr lang="nl-NL" smtClean="0"/>
              <a:t>17</a:t>
            </a:fld>
            <a:endParaRPr lang="nl-NL"/>
          </a:p>
        </p:txBody>
      </p:sp>
    </p:spTree>
    <p:extLst>
      <p:ext uri="{BB962C8B-B14F-4D97-AF65-F5344CB8AC3E}">
        <p14:creationId xmlns:p14="http://schemas.microsoft.com/office/powerpoint/2010/main" val="246442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4664"/>
            <a:ext cx="9144000" cy="1224136"/>
          </a:xfrm>
          <a:solidFill>
            <a:srgbClr val="FF4100"/>
          </a:solidFill>
        </p:spPr>
        <p:txBody>
          <a:bodyPr vert="horz" lIns="91440" tIns="45720" rIns="91440" bIns="45720" rtlCol="0" anchor="ctr">
            <a:normAutofit fontScale="90000"/>
          </a:bodyPr>
          <a:lstStyle/>
          <a:p>
            <a:r>
              <a:rPr lang="nl-NL" dirty="0"/>
              <a:t/>
            </a:r>
            <a:br>
              <a:rPr lang="nl-NL" dirty="0"/>
            </a:br>
            <a:r>
              <a:rPr lang="nl-NL" dirty="0"/>
              <a:t>    Meet jezelf een nieuwe </a:t>
            </a:r>
            <a:br>
              <a:rPr lang="nl-NL" dirty="0"/>
            </a:br>
            <a:r>
              <a:rPr lang="nl-NL" dirty="0"/>
              <a:t>    </a:t>
            </a:r>
            <a:r>
              <a:rPr lang="nl-NL" dirty="0" err="1"/>
              <a:t>mindset</a:t>
            </a:r>
            <a:r>
              <a:rPr lang="nl-NL" dirty="0"/>
              <a:t> aan over stress</a:t>
            </a:r>
            <a:br>
              <a:rPr lang="nl-NL" dirty="0"/>
            </a:br>
            <a:endParaRPr lang="nl-NL" dirty="0"/>
          </a:p>
        </p:txBody>
      </p:sp>
      <p:sp>
        <p:nvSpPr>
          <p:cNvPr id="3" name="Tijdelijke aanduiding voor inhoud 2"/>
          <p:cNvSpPr>
            <a:spLocks noGrp="1"/>
          </p:cNvSpPr>
          <p:nvPr>
            <p:ph idx="1"/>
          </p:nvPr>
        </p:nvSpPr>
        <p:spPr>
          <a:xfrm>
            <a:off x="395536" y="1988840"/>
            <a:ext cx="6336704" cy="3744416"/>
          </a:xfrm>
        </p:spPr>
        <p:txBody>
          <a:bodyPr>
            <a:normAutofit fontScale="92500" lnSpcReduction="10000"/>
          </a:bodyPr>
          <a:lstStyle/>
          <a:p>
            <a:r>
              <a:rPr lang="nl-NL" sz="2400" dirty="0"/>
              <a:t>Afhankelijk van de uitdagingen die je in je leven tegenkomt, zal je lichaam reageren met verschillende stress-responses. </a:t>
            </a:r>
          </a:p>
          <a:p>
            <a:r>
              <a:rPr lang="nl-NL" sz="2400" dirty="0"/>
              <a:t>Jij hebt invloed op de stress-responses!</a:t>
            </a:r>
          </a:p>
          <a:p>
            <a:r>
              <a:rPr lang="nl-NL" sz="2400" dirty="0"/>
              <a:t>De stress-systemen zorgen voor het vrijkomen van stoffen die inwerken op je brein en hart.</a:t>
            </a:r>
          </a:p>
          <a:p>
            <a:r>
              <a:rPr lang="nl-NL" sz="2400" dirty="0"/>
              <a:t>Stress staat ten onrechte op de zwarte lijst. De opvattingen zijn gebaseerd op gruwelijke proeven met dieren, die weinig mensen ooit in hun leven zullen ervaren.</a:t>
            </a:r>
          </a:p>
          <a:p>
            <a:r>
              <a:rPr lang="nl-NL" sz="2400" dirty="0"/>
              <a:t>Goede stress werkt regulerend voor slechte stress.</a:t>
            </a:r>
          </a:p>
          <a:p>
            <a:endParaRPr lang="nl-NL" sz="2400" dirty="0"/>
          </a:p>
          <a:p>
            <a:pPr marL="0" indent="0">
              <a:buNone/>
            </a:pPr>
            <a:endParaRPr lang="nl-NL" sz="2400" dirty="0"/>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260648"/>
            <a:ext cx="1617402" cy="16174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ell\Downloads\scales-303434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509120"/>
            <a:ext cx="2124960" cy="198883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41C2C4E2-611F-4364-9B41-C3FCA04E65C9}" type="slidenum">
              <a:rPr lang="nl-NL" smtClean="0"/>
              <a:t>18</a:t>
            </a:fld>
            <a:endParaRPr lang="nl-NL"/>
          </a:p>
        </p:txBody>
      </p:sp>
    </p:spTree>
    <p:extLst>
      <p:ext uri="{BB962C8B-B14F-4D97-AF65-F5344CB8AC3E}">
        <p14:creationId xmlns:p14="http://schemas.microsoft.com/office/powerpoint/2010/main" val="138471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340768"/>
            <a:ext cx="8229600" cy="4525963"/>
          </a:xfrm>
        </p:spPr>
        <p:txBody>
          <a:bodyPr>
            <a:normAutofit fontScale="92500" lnSpcReduction="20000"/>
          </a:bodyPr>
          <a:lstStyle/>
          <a:p>
            <a:pPr marL="0" indent="0">
              <a:buNone/>
            </a:pPr>
            <a:r>
              <a:rPr lang="nl-NL" sz="2300" b="1" dirty="0"/>
              <a:t>Oefening: stress hantering</a:t>
            </a:r>
          </a:p>
          <a:p>
            <a:pPr marL="0" indent="0">
              <a:buNone/>
            </a:pPr>
            <a:endParaRPr lang="nl-NL" sz="2300" b="1" dirty="0"/>
          </a:p>
          <a:p>
            <a:r>
              <a:rPr lang="nl-NL" sz="2000" dirty="0"/>
              <a:t>Stap 1: erken de stress die je ervaart. Sta jezelf toe om de stress op te merken. Ervaar wat de stress met je lichaam doet (een bonkend hart, vlinders in de buik, enzovoorts).</a:t>
            </a:r>
          </a:p>
          <a:p>
            <a:r>
              <a:rPr lang="nl-NL" sz="2000" dirty="0"/>
              <a:t>Stap 2: Verwelkom de stress door het te herkennen als een reactie op iets waar je om geeft. Leg een verband met de positieve motivatie achter de stress. Wat staat er hier op het spel? Waarom kan het je wat schelen?  </a:t>
            </a:r>
          </a:p>
          <a:p>
            <a:r>
              <a:rPr lang="nl-NL" sz="2000" dirty="0"/>
              <a:t>Stap 3: maak gebruik van de energie die de stress je geeft. Verspil het niet aan de beheersing van stress. Stel jezelf de vraag: wat kan ik nu doen dat aansluit mij mijn </a:t>
            </a:r>
            <a:r>
              <a:rPr lang="nl-NL" sz="2000" i="1" dirty="0"/>
              <a:t>doelen en </a:t>
            </a:r>
            <a:r>
              <a:rPr lang="nl-NL" sz="2000" b="1" i="1" dirty="0">
                <a:solidFill>
                  <a:srgbClr val="FF4100"/>
                </a:solidFill>
              </a:rPr>
              <a:t>waarden</a:t>
            </a:r>
            <a:r>
              <a:rPr lang="nl-NL" sz="2000" dirty="0"/>
              <a:t>?</a:t>
            </a:r>
          </a:p>
          <a:p>
            <a:pPr marL="0" indent="0">
              <a:buNone/>
            </a:pPr>
            <a:endParaRPr lang="nl-NL" sz="2000" dirty="0"/>
          </a:p>
          <a:p>
            <a:pPr marL="0" indent="0">
              <a:buNone/>
            </a:pPr>
            <a:r>
              <a:rPr lang="nl-NL" sz="2000" dirty="0"/>
              <a:t>Denk in deze drie stappen als je stress ervaart en probeer daar minstens een keer per dag mee te oefenen. Hierdoor ga je vaker de voordelen van stress ervaren en kun je stress beter hanteren. Ervaar minder angst, somberheid en betere lichamelijke gezondheid. Voel je op het werk meer gefocust, creatiever en meer betrokken.</a:t>
            </a:r>
          </a:p>
          <a:p>
            <a:pPr marL="0" indent="0">
              <a:buNone/>
            </a:pPr>
            <a:endParaRPr lang="nl-NL" dirty="0"/>
          </a:p>
          <a:p>
            <a:pPr marL="0" indent="0" algn="ctr">
              <a:buNone/>
            </a:pPr>
            <a:endParaRPr lang="nl-NL" dirty="0"/>
          </a:p>
        </p:txBody>
      </p:sp>
      <p:sp>
        <p:nvSpPr>
          <p:cNvPr id="4" name="Titel 3"/>
          <p:cNvSpPr>
            <a:spLocks noGrp="1"/>
          </p:cNvSpPr>
          <p:nvPr>
            <p:ph type="title"/>
          </p:nvPr>
        </p:nvSpPr>
        <p:spPr>
          <a:xfrm>
            <a:off x="457200" y="584528"/>
            <a:ext cx="8229600"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Stress als natuurlijk hulpmiddel</a:t>
            </a:r>
          </a:p>
        </p:txBody>
      </p:sp>
      <p:sp>
        <p:nvSpPr>
          <p:cNvPr id="2" name="Tijdelijke aanduiding voor dianummer 1"/>
          <p:cNvSpPr>
            <a:spLocks noGrp="1"/>
          </p:cNvSpPr>
          <p:nvPr>
            <p:ph type="sldNum" sz="quarter" idx="12"/>
          </p:nvPr>
        </p:nvSpPr>
        <p:spPr/>
        <p:txBody>
          <a:bodyPr/>
          <a:lstStyle/>
          <a:p>
            <a:fld id="{41C2C4E2-611F-4364-9B41-C3FCA04E65C9}" type="slidenum">
              <a:rPr lang="nl-NL" smtClean="0"/>
              <a:t>19</a:t>
            </a:fld>
            <a:endParaRPr lang="nl-NL"/>
          </a:p>
        </p:txBody>
      </p:sp>
    </p:spTree>
    <p:extLst>
      <p:ext uri="{BB962C8B-B14F-4D97-AF65-F5344CB8AC3E}">
        <p14:creationId xmlns:p14="http://schemas.microsoft.com/office/powerpoint/2010/main" val="189932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cap="all" dirty="0">
                <a:ln w="0"/>
                <a:solidFill>
                  <a:srgbClr val="00B050"/>
                </a:solidFill>
                <a:effectLst>
                  <a:outerShdw blurRad="50800" dist="38100" dir="2700000" algn="tl" rotWithShape="0">
                    <a:prstClr val="black">
                      <a:alpha val="40000"/>
                    </a:prstClr>
                  </a:outerShdw>
                </a:effectLst>
                <a:latin typeface="+mn-lt"/>
                <a:ea typeface="+mn-ea"/>
                <a:cs typeface="+mn-cs"/>
              </a:rPr>
              <a:t>Kort voorstelrondje</a:t>
            </a:r>
          </a:p>
        </p:txBody>
      </p:sp>
      <p:sp>
        <p:nvSpPr>
          <p:cNvPr id="3" name="Tijdelijke aanduiding voor inhoud 2"/>
          <p:cNvSpPr>
            <a:spLocks noGrp="1"/>
          </p:cNvSpPr>
          <p:nvPr>
            <p:ph idx="1"/>
          </p:nvPr>
        </p:nvSpPr>
        <p:spPr/>
        <p:txBody>
          <a:bodyPr>
            <a:normAutofit/>
          </a:bodyPr>
          <a:lstStyle/>
          <a:p>
            <a:r>
              <a:rPr lang="nl-NL" dirty="0"/>
              <a:t>Irene Schaap, werkzaam als projectmedewerker bij het projectbureau van de gemeente Leiden</a:t>
            </a:r>
          </a:p>
          <a:p>
            <a:r>
              <a:rPr lang="nl-NL" dirty="0"/>
              <a:t>Coaching Vitaal: </a:t>
            </a:r>
          </a:p>
          <a:p>
            <a:pPr lvl="1"/>
            <a:r>
              <a:rPr lang="nl-NL" dirty="0"/>
              <a:t>GOOD food &amp; life workshop</a:t>
            </a:r>
          </a:p>
          <a:p>
            <a:pPr lvl="1"/>
            <a:r>
              <a:rPr lang="nl-NL" b="1" dirty="0">
                <a:solidFill>
                  <a:srgbClr val="FF4100"/>
                </a:solidFill>
              </a:rPr>
              <a:t>GOOD stress workshop</a:t>
            </a:r>
          </a:p>
          <a:p>
            <a:r>
              <a:rPr lang="nl-NL" dirty="0"/>
              <a:t>Desembroodbakjezelf  (online workshop)</a:t>
            </a:r>
          </a:p>
          <a:p>
            <a:r>
              <a:rPr lang="nl-NL" dirty="0"/>
              <a:t>Irene kookt (kookblog)</a:t>
            </a:r>
          </a:p>
          <a:p>
            <a:pPr marL="457200" lvl="1" indent="0">
              <a:buNone/>
            </a:pPr>
            <a:endParaRPr lang="nl-NL" dirty="0"/>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2</a:t>
            </a:fld>
            <a:endParaRPr lang="nl-NL"/>
          </a:p>
        </p:txBody>
      </p:sp>
    </p:spTree>
    <p:extLst>
      <p:ext uri="{BB962C8B-B14F-4D97-AF65-F5344CB8AC3E}">
        <p14:creationId xmlns:p14="http://schemas.microsoft.com/office/powerpoint/2010/main" val="112595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86800" cy="1143000"/>
          </a:xfrm>
        </p:spPr>
        <p:txBody>
          <a:bodyPr>
            <a:normAutofit/>
          </a:bodyPr>
          <a:lstStyle/>
          <a:p>
            <a:r>
              <a:rPr lang="nl-NL" sz="2800" b="1" cap="all" dirty="0">
                <a:ln w="0"/>
                <a:solidFill>
                  <a:srgbClr val="00B050"/>
                </a:solidFill>
                <a:effectLst>
                  <a:outerShdw blurRad="50800" dist="38100" dir="2700000" algn="tl" rotWithShape="0">
                    <a:prstClr val="black">
                      <a:alpha val="40000"/>
                    </a:prstClr>
                  </a:outerShdw>
                </a:effectLst>
              </a:rPr>
              <a:t>Deel jouw ervaring met een ander</a:t>
            </a:r>
          </a:p>
        </p:txBody>
      </p:sp>
      <p:sp>
        <p:nvSpPr>
          <p:cNvPr id="3" name="Tijdelijke aanduiding voor inhoud 2"/>
          <p:cNvSpPr>
            <a:spLocks noGrp="1"/>
          </p:cNvSpPr>
          <p:nvPr>
            <p:ph idx="1"/>
          </p:nvPr>
        </p:nvSpPr>
        <p:spPr/>
        <p:txBody>
          <a:bodyPr>
            <a:normAutofit/>
          </a:bodyPr>
          <a:lstStyle/>
          <a:p>
            <a:pPr marL="0" indent="0">
              <a:buNone/>
            </a:pPr>
            <a:r>
              <a:rPr lang="nl-NL" sz="1800" b="1" dirty="0"/>
              <a:t>Oefening </a:t>
            </a:r>
          </a:p>
          <a:p>
            <a:pPr marL="0" indent="0">
              <a:buNone/>
            </a:pPr>
            <a:endParaRPr lang="nl-NL" sz="1800" b="1" dirty="0"/>
          </a:p>
          <a:p>
            <a:pPr marL="0" indent="0">
              <a:buNone/>
            </a:pPr>
            <a:r>
              <a:rPr lang="nl-NL" sz="1600" dirty="0"/>
              <a:t>Vertel minstens een persoon die je vertrouwt en goed kent over deze workshop. Het gaat er niet om dat je reclame maakt voor Beter met stress, maar dat je de verbinding legt met een ander. Daarnaast is het kwetsbaar openstellen een goede oefening in gemeenschappelijke menselijkheid. Iedereen heeft namelijk in zijn leven weleens met problemen te maken. Je maakt zichtbaar wat vaak onzichtbaar is. Door anderen over jouw problemen te vertellen of om hulp te vragen, geef je hen het gevoel dat ze niet alleen staan. Het werkt dus twee kanten uit.</a:t>
            </a:r>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20</a:t>
            </a:fld>
            <a:endParaRPr lang="nl-NL"/>
          </a:p>
        </p:txBody>
      </p:sp>
    </p:spTree>
    <p:extLst>
      <p:ext uri="{BB962C8B-B14F-4D97-AF65-F5344CB8AC3E}">
        <p14:creationId xmlns:p14="http://schemas.microsoft.com/office/powerpoint/2010/main" val="274364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86800" cy="1143000"/>
          </a:xfrm>
        </p:spPr>
        <p:txBody>
          <a:bodyPr>
            <a:normAutofit fontScale="90000"/>
          </a:bodyPr>
          <a:lstStyle/>
          <a:p>
            <a:r>
              <a:rPr lang="nl-NL" b="1" cap="all" dirty="0">
                <a:ln w="0"/>
                <a:solidFill>
                  <a:srgbClr val="00B050"/>
                </a:solidFill>
                <a:effectLst>
                  <a:outerShdw blurRad="50800" dist="38100" dir="2700000" algn="tl" rotWithShape="0">
                    <a:prstClr val="black">
                      <a:alpha val="40000"/>
                    </a:prstClr>
                  </a:outerShdw>
                </a:effectLst>
              </a:rPr>
              <a:t>Welke waarden zijn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voor jou belangrijk?</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sz="1800" b="1" dirty="0"/>
          </a:p>
          <a:p>
            <a:pPr marL="0" indent="0">
              <a:buNone/>
            </a:pPr>
            <a:r>
              <a:rPr lang="nl-NL" sz="1800" b="1" dirty="0"/>
              <a:t>Oefening :</a:t>
            </a:r>
            <a:r>
              <a:rPr lang="nl-NL" sz="1800" dirty="0"/>
              <a:t> </a:t>
            </a:r>
            <a:r>
              <a:rPr lang="nl-NL" sz="1600" b="1" dirty="0"/>
              <a:t>denk aan je waarden waar je om geeft  </a:t>
            </a:r>
          </a:p>
          <a:p>
            <a:pPr marL="0" indent="0">
              <a:buNone/>
            </a:pPr>
            <a:endParaRPr lang="nl-NL" sz="1600" b="1" dirty="0"/>
          </a:p>
          <a:p>
            <a:pPr marL="0" indent="0">
              <a:buNone/>
            </a:pPr>
            <a:r>
              <a:rPr lang="nl-NL" sz="1600" dirty="0"/>
              <a:t>In deze oefening (her)ontdek je welke waarden voor jou (op dit moment) het meest belangrijk zijn. Weet je eenmaal welke waarden dat zijn, dan fungeren ze als jouw houvast en innerlijk kompas tijdens stress situaties of moeilijke beslissingen. Het is een krachtig hulpmiddel.</a:t>
            </a:r>
          </a:p>
          <a:p>
            <a:pPr marL="0" indent="0">
              <a:buNone/>
            </a:pPr>
            <a:endParaRPr lang="nl-NL" sz="1600" dirty="0"/>
          </a:p>
          <a:p>
            <a:pPr lvl="0"/>
            <a:r>
              <a:rPr lang="nl-NL" sz="1600" dirty="0"/>
              <a:t>Mensen die in verbinding staan met hun waarden, geloven vaker dat zij hun situatie kunnen verbeteren met inzet en de hulp van anderen. Ze gaan vaker over tot positief handelen en gebruiken minder vaak vermijdingsstrategieën zoals uitstel of ontkenning. Tegenslag wordt vaker als een tijdelijk iets gezien en je denkt minder dat een probleem laat zien dat er iets onveranderlijks mis is met jou of jouw leven.</a:t>
            </a:r>
          </a:p>
          <a:p>
            <a:pPr marL="0" lvl="0" indent="0">
              <a:buNone/>
            </a:pPr>
            <a:endParaRPr lang="nl-NL" sz="1600" dirty="0"/>
          </a:p>
          <a:p>
            <a:pPr lvl="0"/>
            <a:r>
              <a:rPr lang="nl-NL" sz="1600" dirty="0"/>
              <a:t>Uiteindelijk ga jij jezelf zien als iemand die moeilijkheden overwint. Je ziet jezelf als sterk en in staat om te groeien door tegenslag. Je gaat uitdagingen eerder aan dan dat je ze vermijdt. Je bent beter in staat om de betekenis te zien van moeilijke omstandigheden.</a:t>
            </a:r>
          </a:p>
          <a:p>
            <a:pPr marL="0" indent="0">
              <a:buNone/>
            </a:pPr>
            <a:endParaRPr lang="nl-NL" sz="1600" dirty="0"/>
          </a:p>
          <a:p>
            <a:pPr marL="0" indent="0">
              <a:buNone/>
            </a:pPr>
            <a:endParaRPr lang="nl-NL" sz="1600" dirty="0"/>
          </a:p>
          <a:p>
            <a:pPr marL="0" indent="0">
              <a:buNone/>
            </a:pPr>
            <a:endParaRPr lang="nl-NL" sz="1600" dirty="0"/>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21</a:t>
            </a:fld>
            <a:endParaRPr lang="nl-NL"/>
          </a:p>
        </p:txBody>
      </p:sp>
    </p:spTree>
    <p:extLst>
      <p:ext uri="{BB962C8B-B14F-4D97-AF65-F5344CB8AC3E}">
        <p14:creationId xmlns:p14="http://schemas.microsoft.com/office/powerpoint/2010/main" val="54484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DAA4818-5DAB-407B-87CD-C9351ECCC2D1}"/>
              </a:ext>
            </a:extLst>
          </p:cNvPr>
          <p:cNvSpPr>
            <a:spLocks noGrp="1"/>
          </p:cNvSpPr>
          <p:nvPr>
            <p:ph type="title"/>
          </p:nvPr>
        </p:nvSpPr>
        <p:spPr/>
        <p:txBody>
          <a:bodyPr>
            <a:normAutofit fontScale="90000"/>
          </a:bodyPr>
          <a:lstStyle/>
          <a:p>
            <a:r>
              <a:rPr lang="nl-NL" sz="4000" b="1" cap="all" dirty="0">
                <a:ln w="0"/>
                <a:solidFill>
                  <a:srgbClr val="00B050"/>
                </a:solidFill>
                <a:effectLst>
                  <a:outerShdw blurRad="50800" dist="38100" dir="2700000" algn="tl" rotWithShape="0">
                    <a:prstClr val="black">
                      <a:alpha val="40000"/>
                    </a:prstClr>
                  </a:outerShdw>
                </a:effectLst>
              </a:rPr>
              <a:t>Gratis workshop Beter met stress</a:t>
            </a:r>
          </a:p>
        </p:txBody>
      </p:sp>
      <p:sp>
        <p:nvSpPr>
          <p:cNvPr id="3" name="Tijdelijke aanduiding voor inhoud 2">
            <a:extLst>
              <a:ext uri="{FF2B5EF4-FFF2-40B4-BE49-F238E27FC236}">
                <a16:creationId xmlns:a16="http://schemas.microsoft.com/office/drawing/2014/main" xmlns="" id="{703DBA5A-F6F2-4C19-87CC-2D487CFA2AFD}"/>
              </a:ext>
            </a:extLst>
          </p:cNvPr>
          <p:cNvSpPr>
            <a:spLocks noGrp="1"/>
          </p:cNvSpPr>
          <p:nvPr>
            <p:ph idx="1"/>
          </p:nvPr>
        </p:nvSpPr>
        <p:spPr/>
        <p:txBody>
          <a:bodyPr>
            <a:normAutofit fontScale="70000" lnSpcReduction="20000"/>
          </a:bodyPr>
          <a:lstStyle/>
          <a:p>
            <a:pPr marL="0" indent="0">
              <a:buNone/>
            </a:pPr>
            <a:r>
              <a:rPr lang="nl-NL" dirty="0"/>
              <a:t>Na de workshop van vier weken:</a:t>
            </a:r>
          </a:p>
          <a:p>
            <a:pPr marL="514350" indent="-514350">
              <a:buFont typeface="+mj-lt"/>
              <a:buAutoNum type="arabicPeriod"/>
            </a:pPr>
            <a:endParaRPr lang="nl-NL" dirty="0"/>
          </a:p>
          <a:p>
            <a:pPr marL="514350" indent="-514350">
              <a:buFont typeface="+mj-lt"/>
              <a:buAutoNum type="arabicPeriod"/>
            </a:pPr>
            <a:r>
              <a:rPr lang="nl-NL" dirty="0"/>
              <a:t>Kun je een methode toepassen om beter met stress om te gaan. Daardoor raak je minder overspoeld door stress.</a:t>
            </a:r>
          </a:p>
          <a:p>
            <a:pPr marL="514350" indent="-514350">
              <a:buFont typeface="+mj-lt"/>
              <a:buAutoNum type="arabicPeriod"/>
            </a:pPr>
            <a:r>
              <a:rPr lang="nl-NL" dirty="0"/>
              <a:t>Vormen jouw persoonlijke waarden een leidraad in je leven en zorgen voor houvast bij moeilijke momenten.</a:t>
            </a:r>
          </a:p>
          <a:p>
            <a:pPr marL="514350" indent="-514350">
              <a:buFont typeface="+mj-lt"/>
              <a:buAutoNum type="arabicPeriod"/>
            </a:pPr>
            <a:r>
              <a:rPr lang="nl-NL" dirty="0"/>
              <a:t>Gebruik je het natuurlijk hulpvermogen van stress, dit geeft zelfvertrouwen en verminderd angstgevoelens. Dit werkt positief door in je werk, sociale leven, relatie, gezin en familie.</a:t>
            </a:r>
          </a:p>
          <a:p>
            <a:pPr marL="514350" indent="-514350">
              <a:buFont typeface="+mj-lt"/>
              <a:buAutoNum type="arabicPeriod"/>
            </a:pPr>
            <a:r>
              <a:rPr lang="nl-NL" dirty="0"/>
              <a:t>Ben je gezonder bezig en heb je een andere, meer positieve </a:t>
            </a:r>
            <a:r>
              <a:rPr lang="nl-NL" dirty="0" err="1"/>
              <a:t>mindset</a:t>
            </a:r>
            <a:r>
              <a:rPr lang="nl-NL" dirty="0"/>
              <a:t> over stress.</a:t>
            </a:r>
          </a:p>
          <a:p>
            <a:pPr marL="0" indent="0">
              <a:buNone/>
            </a:pPr>
            <a:endParaRPr lang="nl-NL" dirty="0"/>
          </a:p>
          <a:p>
            <a:pPr marL="0" indent="0">
              <a:buNone/>
            </a:pPr>
            <a:r>
              <a:rPr lang="nl-NL" dirty="0">
                <a:hlinkClick r:id="rId2"/>
              </a:rPr>
              <a:t>http://coachingvitaal.nl/gratis-workshop-beter-met-stress</a:t>
            </a:r>
            <a:endParaRPr lang="nl-NL" dirty="0"/>
          </a:p>
        </p:txBody>
      </p:sp>
      <p:sp>
        <p:nvSpPr>
          <p:cNvPr id="4" name="Tijdelijke aanduiding voor dianummer 3">
            <a:extLst>
              <a:ext uri="{FF2B5EF4-FFF2-40B4-BE49-F238E27FC236}">
                <a16:creationId xmlns:a16="http://schemas.microsoft.com/office/drawing/2014/main" xmlns="" id="{74400753-17DD-47BA-A707-DCC1B7FE740D}"/>
              </a:ext>
            </a:extLst>
          </p:cNvPr>
          <p:cNvSpPr>
            <a:spLocks noGrp="1"/>
          </p:cNvSpPr>
          <p:nvPr>
            <p:ph type="sldNum" sz="quarter" idx="12"/>
          </p:nvPr>
        </p:nvSpPr>
        <p:spPr/>
        <p:txBody>
          <a:bodyPr/>
          <a:lstStyle/>
          <a:p>
            <a:fld id="{41C2C4E2-611F-4364-9B41-C3FCA04E65C9}" type="slidenum">
              <a:rPr lang="nl-NL" smtClean="0"/>
              <a:t>22</a:t>
            </a:fld>
            <a:endParaRPr lang="nl-NL"/>
          </a:p>
        </p:txBody>
      </p:sp>
    </p:spTree>
    <p:extLst>
      <p:ext uri="{BB962C8B-B14F-4D97-AF65-F5344CB8AC3E}">
        <p14:creationId xmlns:p14="http://schemas.microsoft.com/office/powerpoint/2010/main" val="300460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a:solidFill>
            <a:srgbClr val="FF4100"/>
          </a:solidFill>
        </p:spPr>
        <p:txBody>
          <a:bodyPr vert="horz" lIns="91440" tIns="45720" rIns="91440" bIns="45720" rtlCol="0" anchor="ctr">
            <a:normAutofit/>
          </a:bodyPr>
          <a:lstStyle/>
          <a:p>
            <a:r>
              <a:rPr lang="nl-NL" dirty="0"/>
              <a:t>Eerst even dit…</a:t>
            </a:r>
          </a:p>
        </p:txBody>
      </p:sp>
      <p:sp>
        <p:nvSpPr>
          <p:cNvPr id="3" name="Tijdelijke aanduiding voor inhoud 2"/>
          <p:cNvSpPr>
            <a:spLocks noGrp="1"/>
          </p:cNvSpPr>
          <p:nvPr>
            <p:ph idx="1"/>
          </p:nvPr>
        </p:nvSpPr>
        <p:spPr>
          <a:xfrm>
            <a:off x="611560" y="1916832"/>
            <a:ext cx="6203032" cy="4525963"/>
          </a:xfrm>
        </p:spPr>
        <p:txBody>
          <a:bodyPr>
            <a:normAutofit/>
          </a:bodyPr>
          <a:lstStyle/>
          <a:p>
            <a:pPr marL="0" indent="0">
              <a:buNone/>
            </a:pPr>
            <a:r>
              <a:rPr lang="nl-NL" sz="2800" dirty="0"/>
              <a:t>Wie je nu bent, hoeft niet dezelfde persoon te zijn die je later in je leven zult zijn. Hoe mensen je nu behandelen of nu tegen je aankijken, hoeft niets te zeggen over wie je werkelijk bent of wie je in de toekomst zult zijn. De persoonlijkheid van mensen kan in de loop van de jaren ingrijpend veranderen</a:t>
            </a:r>
            <a:r>
              <a:rPr lang="nl-NL" sz="2000" dirty="0"/>
              <a:t>.</a:t>
            </a:r>
          </a:p>
        </p:txBody>
      </p:sp>
      <p:pic>
        <p:nvPicPr>
          <p:cNvPr id="6" name="Picture 2" descr="C:\Users\Dell\Downloads\dress-2026863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764704"/>
            <a:ext cx="2438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RMENIRENENAS\Documents\chivo Coaching Vitaal\AA site\afbeeldingen\GOO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41C2C4E2-611F-4364-9B41-C3FCA04E65C9}" type="slidenum">
              <a:rPr lang="nl-NL" smtClean="0"/>
              <a:t>23</a:t>
            </a:fld>
            <a:endParaRPr lang="nl-NL"/>
          </a:p>
        </p:txBody>
      </p:sp>
    </p:spTree>
    <p:extLst>
      <p:ext uri="{BB962C8B-B14F-4D97-AF65-F5344CB8AC3E}">
        <p14:creationId xmlns:p14="http://schemas.microsoft.com/office/powerpoint/2010/main" val="3612915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1988840"/>
            <a:ext cx="7848872" cy="4104456"/>
          </a:xfrm>
        </p:spPr>
        <p:txBody>
          <a:bodyPr>
            <a:normAutofit/>
          </a:bodyPr>
          <a:lstStyle/>
          <a:p>
            <a:pPr algn="l"/>
            <a:r>
              <a:rPr lang="nl-NL" sz="2400" dirty="0">
                <a:solidFill>
                  <a:schemeClr val="tx1"/>
                </a:solidFill>
              </a:rPr>
              <a:t>Je gaat over een maand op reis en je hebt slapeloze nachten want je wilt vooraf alles 100% goed regelen. Stel dat je iets vergeet? Dat zou vreselijk zijn. Overal in huis liggen er checklists met overzichten van activiteiten en spullen om niet te vergeten. Je laat niets aan het toeval over.  Je wordt er zelf moe van en zou wel graag wat losser willen zijn. Je wilt je minder druk maken en minder stress ervaren.</a:t>
            </a:r>
          </a:p>
          <a:p>
            <a:pPr algn="l"/>
            <a:endParaRPr lang="nl-NL" dirty="0">
              <a:solidFill>
                <a:schemeClr val="tx1"/>
              </a:solidFill>
            </a:endParaRP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      Controle stress</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Dell\Downloads\recipe-327934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365104"/>
            <a:ext cx="2330219" cy="1551052"/>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xmlns="" id="{6EECC8CE-3D36-43BB-AA42-D68490A272D6}"/>
              </a:ext>
            </a:extLst>
          </p:cNvPr>
          <p:cNvSpPr>
            <a:spLocks noGrp="1"/>
          </p:cNvSpPr>
          <p:nvPr>
            <p:ph type="sldNum" sz="quarter" idx="12"/>
          </p:nvPr>
        </p:nvSpPr>
        <p:spPr/>
        <p:txBody>
          <a:bodyPr/>
          <a:lstStyle/>
          <a:p>
            <a:fld id="{41C2C4E2-611F-4364-9B41-C3FCA04E65C9}" type="slidenum">
              <a:rPr lang="nl-NL" smtClean="0"/>
              <a:t>24</a:t>
            </a:fld>
            <a:endParaRPr lang="nl-NL"/>
          </a:p>
        </p:txBody>
      </p:sp>
    </p:spTree>
    <p:extLst>
      <p:ext uri="{BB962C8B-B14F-4D97-AF65-F5344CB8AC3E}">
        <p14:creationId xmlns:p14="http://schemas.microsoft.com/office/powerpoint/2010/main" val="3876237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1988840"/>
            <a:ext cx="7848872" cy="4104456"/>
          </a:xfrm>
        </p:spPr>
        <p:txBody>
          <a:bodyPr>
            <a:normAutofit lnSpcReduction="10000"/>
          </a:bodyPr>
          <a:lstStyle/>
          <a:p>
            <a:pPr algn="l"/>
            <a:r>
              <a:rPr lang="nl-NL" sz="2400" dirty="0">
                <a:solidFill>
                  <a:schemeClr val="tx1"/>
                </a:solidFill>
              </a:rPr>
              <a:t>Je bent cum laude afgestudeerd en ging op zoek naar een passende functie. Je solliciteerde naar de baan van je dromen en je werd aangenomen. Maar regelmatig twijfel je of je het wel aan kunt. De collega’s om je heen lijken veel vaardiger, slimmer en vlotter. Je vraagt je af of je wel uit het juiste hout bent gesneden om deze functie uit te voeren. </a:t>
            </a:r>
            <a:br>
              <a:rPr lang="nl-NL" sz="2400" dirty="0">
                <a:solidFill>
                  <a:schemeClr val="tx1"/>
                </a:solidFill>
              </a:rPr>
            </a:br>
            <a:r>
              <a:rPr lang="nl-NL" sz="2400" dirty="0">
                <a:solidFill>
                  <a:schemeClr val="tx1"/>
                </a:solidFill>
              </a:rPr>
              <a:t>Heb je jezelf niet te rooskleurig </a:t>
            </a:r>
            <a:br>
              <a:rPr lang="nl-NL" sz="2400" dirty="0">
                <a:solidFill>
                  <a:schemeClr val="tx1"/>
                </a:solidFill>
              </a:rPr>
            </a:br>
            <a:r>
              <a:rPr lang="nl-NL" sz="2400" dirty="0">
                <a:solidFill>
                  <a:schemeClr val="tx1"/>
                </a:solidFill>
              </a:rPr>
              <a:t>gepresenteerd? Val jij op een gegeven </a:t>
            </a:r>
            <a:br>
              <a:rPr lang="nl-NL" sz="2400" dirty="0">
                <a:solidFill>
                  <a:schemeClr val="tx1"/>
                </a:solidFill>
              </a:rPr>
            </a:br>
            <a:r>
              <a:rPr lang="nl-NL" sz="2400" dirty="0">
                <a:solidFill>
                  <a:schemeClr val="tx1"/>
                </a:solidFill>
              </a:rPr>
              <a:t>moment door de mand en komen ze er </a:t>
            </a:r>
            <a:br>
              <a:rPr lang="nl-NL" sz="2400" dirty="0">
                <a:solidFill>
                  <a:schemeClr val="tx1"/>
                </a:solidFill>
              </a:rPr>
            </a:br>
            <a:r>
              <a:rPr lang="nl-NL" sz="2400" dirty="0">
                <a:solidFill>
                  <a:schemeClr val="tx1"/>
                </a:solidFill>
              </a:rPr>
              <a:t>dan achter dat je ongeschikt bent voor </a:t>
            </a:r>
            <a:br>
              <a:rPr lang="nl-NL" sz="2400" dirty="0">
                <a:solidFill>
                  <a:schemeClr val="tx1"/>
                </a:solidFill>
              </a:rPr>
            </a:br>
            <a:r>
              <a:rPr lang="nl-NL" sz="2400" dirty="0">
                <a:solidFill>
                  <a:schemeClr val="tx1"/>
                </a:solidFill>
              </a:rPr>
              <a:t>deze baan?</a:t>
            </a: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      Ik kan het niet stress</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Dell\Downloads\Untitled design (17).png"/>
          <p:cNvPicPr>
            <a:picLocks noChangeAspect="1" noChangeArrowheads="1"/>
          </p:cNvPicPr>
          <p:nvPr/>
        </p:nvPicPr>
        <p:blipFill rotWithShape="1">
          <a:blip r:embed="rId3">
            <a:extLst>
              <a:ext uri="{28A0092B-C50C-407E-A947-70E740481C1C}">
                <a14:useLocalDpi xmlns:a14="http://schemas.microsoft.com/office/drawing/2010/main" val="0"/>
              </a:ext>
            </a:extLst>
          </a:blip>
          <a:srcRect l="6886" t="9917" r="3881" b="4237"/>
          <a:stretch/>
        </p:blipFill>
        <p:spPr bwMode="auto">
          <a:xfrm>
            <a:off x="6012160" y="3807713"/>
            <a:ext cx="2124635" cy="20439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xmlns="" id="{4207A2C7-A73C-4EEC-BE25-0BD5B6E455D3}"/>
              </a:ext>
            </a:extLst>
          </p:cNvPr>
          <p:cNvSpPr>
            <a:spLocks noGrp="1"/>
          </p:cNvSpPr>
          <p:nvPr>
            <p:ph type="sldNum" sz="quarter" idx="12"/>
          </p:nvPr>
        </p:nvSpPr>
        <p:spPr/>
        <p:txBody>
          <a:bodyPr/>
          <a:lstStyle/>
          <a:p>
            <a:fld id="{41C2C4E2-611F-4364-9B41-C3FCA04E65C9}" type="slidenum">
              <a:rPr lang="nl-NL" smtClean="0"/>
              <a:t>25</a:t>
            </a:fld>
            <a:endParaRPr lang="nl-NL"/>
          </a:p>
        </p:txBody>
      </p:sp>
    </p:spTree>
    <p:extLst>
      <p:ext uri="{BB962C8B-B14F-4D97-AF65-F5344CB8AC3E}">
        <p14:creationId xmlns:p14="http://schemas.microsoft.com/office/powerpoint/2010/main" val="1417533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15616" y="2420888"/>
            <a:ext cx="7848872" cy="4104456"/>
          </a:xfrm>
        </p:spPr>
        <p:txBody>
          <a:bodyPr>
            <a:normAutofit/>
          </a:bodyPr>
          <a:lstStyle/>
          <a:p>
            <a:pPr algn="l"/>
            <a:r>
              <a:rPr lang="nl-NL" sz="2400" dirty="0">
                <a:solidFill>
                  <a:schemeClr val="tx1"/>
                </a:solidFill>
              </a:rPr>
              <a:t>Je vindt verjaardagen of feestjes vreselijk. Eigenlijk ga je alleen mee omdat je partner graag wil dat je meegaat. Je ziet er als een berg tegenop. Allerlei gedachten spoken door je hoofd. Wat zullen de mensen van je vinden? Heb je wel de juiste kleding aan? Waarover moet je praten?</a:t>
            </a:r>
            <a:br>
              <a:rPr lang="nl-NL" sz="2400" dirty="0">
                <a:solidFill>
                  <a:schemeClr val="tx1"/>
                </a:solidFill>
              </a:rPr>
            </a:br>
            <a:r>
              <a:rPr lang="nl-NL" sz="2400" dirty="0">
                <a:solidFill>
                  <a:schemeClr val="tx1"/>
                </a:solidFill>
              </a:rPr>
              <a:t>Als je maar geen rare dingen zegt of gaat stotteren of een zenuwtic in je gezicht krijgt. Je voelt je vaak opgelaten en drinkt teveel alcohol om je wat zekerder en losser te </a:t>
            </a:r>
            <a:br>
              <a:rPr lang="nl-NL" sz="2400" dirty="0">
                <a:solidFill>
                  <a:schemeClr val="tx1"/>
                </a:solidFill>
              </a:rPr>
            </a:br>
            <a:r>
              <a:rPr lang="nl-NL" sz="2400" dirty="0">
                <a:solidFill>
                  <a:schemeClr val="tx1"/>
                </a:solidFill>
              </a:rPr>
              <a:t>voelen. Maar echt leuk wordt het bijna nooit!</a:t>
            </a:r>
            <a:br>
              <a:rPr lang="nl-NL" sz="2400" dirty="0">
                <a:solidFill>
                  <a:schemeClr val="tx1"/>
                </a:solidFill>
              </a:rPr>
            </a:br>
            <a:endParaRPr lang="nl-NL" sz="2400" dirty="0">
              <a:solidFill>
                <a:schemeClr val="tx1"/>
              </a:solidFill>
            </a:endParaRPr>
          </a:p>
          <a:p>
            <a:pPr algn="l"/>
            <a:endParaRPr lang="nl-NL" sz="2400" dirty="0">
              <a:solidFill>
                <a:schemeClr val="tx1"/>
              </a:solidFill>
            </a:endParaRPr>
          </a:p>
          <a:p>
            <a:pPr algn="l"/>
            <a:endParaRPr lang="nl-NL" sz="2400" dirty="0">
              <a:solidFill>
                <a:schemeClr val="tx1"/>
              </a:solidFill>
            </a:endParaRP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      Sociale angst stress</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C:\Users\Dell\Downloads\Untitled design (19).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3203848" y="274638"/>
            <a:ext cx="2196000" cy="219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xmlns="" id="{329D7EE5-44C7-492A-8262-826415FBF034}"/>
              </a:ext>
            </a:extLst>
          </p:cNvPr>
          <p:cNvSpPr>
            <a:spLocks noGrp="1"/>
          </p:cNvSpPr>
          <p:nvPr>
            <p:ph type="sldNum" sz="quarter" idx="12"/>
          </p:nvPr>
        </p:nvSpPr>
        <p:spPr/>
        <p:txBody>
          <a:bodyPr/>
          <a:lstStyle/>
          <a:p>
            <a:fld id="{41C2C4E2-611F-4364-9B41-C3FCA04E65C9}" type="slidenum">
              <a:rPr lang="nl-NL" smtClean="0"/>
              <a:t>26</a:t>
            </a:fld>
            <a:endParaRPr lang="nl-NL"/>
          </a:p>
        </p:txBody>
      </p:sp>
    </p:spTree>
    <p:extLst>
      <p:ext uri="{BB962C8B-B14F-4D97-AF65-F5344CB8AC3E}">
        <p14:creationId xmlns:p14="http://schemas.microsoft.com/office/powerpoint/2010/main" val="729633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347864" y="1628800"/>
            <a:ext cx="4680520" cy="4464496"/>
          </a:xfrm>
        </p:spPr>
        <p:txBody>
          <a:bodyPr>
            <a:normAutofit lnSpcReduction="10000"/>
          </a:bodyPr>
          <a:lstStyle/>
          <a:p>
            <a:pPr algn="l"/>
            <a:r>
              <a:rPr lang="nl-NL" sz="2400" dirty="0">
                <a:solidFill>
                  <a:schemeClr val="tx1"/>
                </a:solidFill>
              </a:rPr>
              <a:t>Jij blijft het liefst op de achtergrond. Jou zullen ze nooit als het </a:t>
            </a:r>
            <a:r>
              <a:rPr lang="nl-NL" sz="2400" dirty="0" err="1">
                <a:solidFill>
                  <a:schemeClr val="tx1"/>
                </a:solidFill>
              </a:rPr>
              <a:t>middel-punt</a:t>
            </a:r>
            <a:r>
              <a:rPr lang="nl-NL" sz="2400" dirty="0">
                <a:solidFill>
                  <a:schemeClr val="tx1"/>
                </a:solidFill>
              </a:rPr>
              <a:t> van een gezelschap zien. Het voorstelrondje op de cursus is voor jou al een verzoeking. Als je een praatje of speech moet houden tijdens de bruiloft van je vriendin, dan lig je daar dagen vooraf wakker van. Je probeert er niet aan te denken. Toch duikt het regelmatig op in je gedachten. Misschien kun je het nog afzeggen? Jezelf behoeden voor een afgang!</a:t>
            </a:r>
          </a:p>
          <a:p>
            <a:pPr algn="l"/>
            <a:endParaRPr lang="nl-NL" sz="2400" dirty="0">
              <a:solidFill>
                <a:schemeClr val="tx1"/>
              </a:solidFill>
            </a:endParaRP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Stress door onzekerheid</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C:\Users\Dell\Downloads\Untitled design (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2" y="2445166"/>
            <a:ext cx="2236936" cy="2236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xmlns="" id="{B0D007EB-DF74-44B2-9666-62EDA7AF2143}"/>
              </a:ext>
            </a:extLst>
          </p:cNvPr>
          <p:cNvSpPr>
            <a:spLocks noGrp="1"/>
          </p:cNvSpPr>
          <p:nvPr>
            <p:ph type="sldNum" sz="quarter" idx="12"/>
          </p:nvPr>
        </p:nvSpPr>
        <p:spPr/>
        <p:txBody>
          <a:bodyPr/>
          <a:lstStyle/>
          <a:p>
            <a:fld id="{41C2C4E2-611F-4364-9B41-C3FCA04E65C9}" type="slidenum">
              <a:rPr lang="nl-NL" smtClean="0"/>
              <a:t>27</a:t>
            </a:fld>
            <a:endParaRPr lang="nl-NL"/>
          </a:p>
        </p:txBody>
      </p:sp>
    </p:spTree>
    <p:extLst>
      <p:ext uri="{BB962C8B-B14F-4D97-AF65-F5344CB8AC3E}">
        <p14:creationId xmlns:p14="http://schemas.microsoft.com/office/powerpoint/2010/main" val="3304219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1556792"/>
            <a:ext cx="4680520" cy="4464496"/>
          </a:xfrm>
        </p:spPr>
        <p:txBody>
          <a:bodyPr>
            <a:normAutofit fontScale="92500"/>
          </a:bodyPr>
          <a:lstStyle/>
          <a:p>
            <a:pPr algn="l"/>
            <a:r>
              <a:rPr lang="nl-NL" sz="2400" dirty="0">
                <a:solidFill>
                  <a:schemeClr val="tx1"/>
                </a:solidFill>
              </a:rPr>
              <a:t>Jij bent iemand die nooit ergens aan meedoet. Je laat je nooit gaan. Het idee alleen al dat je tijdens de vrijgezellenavond van je vriendin op de dansvloer staat… Je zakt liever door de vloer. Ze hoeven ook niet op jou te rekenen met het teamuitje op je werk. Dus blijf je alleen thuis. Terwijl al die anderen zo klef lopen te doen samen. Ze bekijken het maar. Je hebt hen toch zeker niet nodig? Dat gedoe is allemaal niets voor jou! Die mensen zijn eigenlijk ook helemaal jouw type niet.</a:t>
            </a:r>
          </a:p>
          <a:p>
            <a:pPr algn="l"/>
            <a:endParaRPr lang="nl-NL" sz="2400" dirty="0">
              <a:solidFill>
                <a:schemeClr val="tx1"/>
              </a:solidFill>
            </a:endParaRP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Verbitterd en alleen door stress </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descr="C:\Users\Dell\Downloads\Untitled design (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708920"/>
            <a:ext cx="2380953" cy="23809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xmlns="" id="{34D28DD2-2A3E-4351-8F46-DB246D456237}"/>
              </a:ext>
            </a:extLst>
          </p:cNvPr>
          <p:cNvSpPr>
            <a:spLocks noGrp="1"/>
          </p:cNvSpPr>
          <p:nvPr>
            <p:ph type="sldNum" sz="quarter" idx="12"/>
          </p:nvPr>
        </p:nvSpPr>
        <p:spPr/>
        <p:txBody>
          <a:bodyPr/>
          <a:lstStyle/>
          <a:p>
            <a:fld id="{41C2C4E2-611F-4364-9B41-C3FCA04E65C9}" type="slidenum">
              <a:rPr lang="nl-NL" smtClean="0"/>
              <a:t>28</a:t>
            </a:fld>
            <a:endParaRPr lang="nl-NL"/>
          </a:p>
        </p:txBody>
      </p:sp>
    </p:spTree>
    <p:extLst>
      <p:ext uri="{BB962C8B-B14F-4D97-AF65-F5344CB8AC3E}">
        <p14:creationId xmlns:p14="http://schemas.microsoft.com/office/powerpoint/2010/main" val="3403070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23928" y="1671254"/>
            <a:ext cx="4680520" cy="4464496"/>
          </a:xfrm>
        </p:spPr>
        <p:txBody>
          <a:bodyPr>
            <a:normAutofit fontScale="92500"/>
          </a:bodyPr>
          <a:lstStyle/>
          <a:p>
            <a:pPr algn="l"/>
            <a:r>
              <a:rPr lang="nl-NL" sz="2400" dirty="0">
                <a:solidFill>
                  <a:schemeClr val="tx1"/>
                </a:solidFill>
              </a:rPr>
              <a:t>Jij bent iemand die ze een echte stresskip noemen. Je maakt je eigenlijk druk om alles. Elke situatie in je dagelijks leven is stressvol. Wat als je de verkeerde keuze maakt? Stel dat je het verkeerde zegt? Wat als je het niet weet? Als je het niet leuk vindt? Als een ander jou niet leuk vindt? Als je te laat komt of verdwaalt? Wat als je ziek wordt of te moe bent? Stel dat je het toch niet durft? Dat je niet uit je woorden komt? Wat als het vandaag gewoon niet lukt?</a:t>
            </a:r>
          </a:p>
          <a:p>
            <a:pPr algn="l"/>
            <a:endParaRPr lang="nl-NL" sz="2400" dirty="0">
              <a:solidFill>
                <a:schemeClr val="tx1"/>
              </a:solidFill>
            </a:endParaRP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De stresskip </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C:\Users\Dell\Downloads\Untitled design (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64904"/>
            <a:ext cx="2164928" cy="21649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hthoek 7"/>
          <p:cNvSpPr/>
          <p:nvPr/>
        </p:nvSpPr>
        <p:spPr>
          <a:xfrm>
            <a:off x="2299134" y="6486889"/>
            <a:ext cx="4545732" cy="369332"/>
          </a:xfrm>
          <a:prstGeom prst="rect">
            <a:avLst/>
          </a:prstGeom>
        </p:spPr>
        <p:txBody>
          <a:bodyPr wrap="none">
            <a:spAutoFit/>
          </a:bodyPr>
          <a:lstStyle/>
          <a:p>
            <a:r>
              <a:rPr lang="nl-NL" b="1" dirty="0">
                <a:solidFill>
                  <a:schemeClr val="bg1"/>
                </a:solidFill>
              </a:rPr>
              <a:t>Stress in moeilijke tijden kan leiden tot groei. </a:t>
            </a:r>
          </a:p>
        </p:txBody>
      </p:sp>
      <p:sp>
        <p:nvSpPr>
          <p:cNvPr id="4" name="Tijdelijke aanduiding voor dianummer 3">
            <a:extLst>
              <a:ext uri="{FF2B5EF4-FFF2-40B4-BE49-F238E27FC236}">
                <a16:creationId xmlns:a16="http://schemas.microsoft.com/office/drawing/2014/main" xmlns="" id="{C5AEA29A-EB0B-482C-9772-8B96A6060D2D}"/>
              </a:ext>
            </a:extLst>
          </p:cNvPr>
          <p:cNvSpPr>
            <a:spLocks noGrp="1"/>
          </p:cNvSpPr>
          <p:nvPr>
            <p:ph type="sldNum" sz="quarter" idx="12"/>
          </p:nvPr>
        </p:nvSpPr>
        <p:spPr/>
        <p:txBody>
          <a:bodyPr/>
          <a:lstStyle/>
          <a:p>
            <a:fld id="{41C2C4E2-611F-4364-9B41-C3FCA04E65C9}" type="slidenum">
              <a:rPr lang="nl-NL" smtClean="0"/>
              <a:t>29</a:t>
            </a:fld>
            <a:endParaRPr lang="nl-NL"/>
          </a:p>
        </p:txBody>
      </p:sp>
    </p:spTree>
    <p:extLst>
      <p:ext uri="{BB962C8B-B14F-4D97-AF65-F5344CB8AC3E}">
        <p14:creationId xmlns:p14="http://schemas.microsoft.com/office/powerpoint/2010/main" val="3076966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cap="all" dirty="0">
                <a:ln w="0"/>
                <a:solidFill>
                  <a:srgbClr val="00B050"/>
                </a:solidFill>
                <a:effectLst>
                  <a:outerShdw blurRad="50800" dist="38100" dir="2700000" algn="tl" rotWithShape="0">
                    <a:prstClr val="black">
                      <a:alpha val="40000"/>
                    </a:prstClr>
                  </a:outerShdw>
                </a:effectLst>
                <a:latin typeface="+mn-lt"/>
                <a:ea typeface="+mn-ea"/>
                <a:cs typeface="+mn-cs"/>
              </a:rPr>
              <a:t>Achtergrond</a:t>
            </a:r>
          </a:p>
        </p:txBody>
      </p:sp>
      <p:sp>
        <p:nvSpPr>
          <p:cNvPr id="3" name="Tijdelijke aanduiding voor inhoud 2"/>
          <p:cNvSpPr>
            <a:spLocks noGrp="1"/>
          </p:cNvSpPr>
          <p:nvPr>
            <p:ph idx="1"/>
          </p:nvPr>
        </p:nvSpPr>
        <p:spPr>
          <a:xfrm>
            <a:off x="457200" y="1600201"/>
            <a:ext cx="8229600" cy="1900808"/>
          </a:xfrm>
        </p:spPr>
        <p:txBody>
          <a:bodyPr>
            <a:normAutofit lnSpcReduction="10000"/>
          </a:bodyPr>
          <a:lstStyle/>
          <a:p>
            <a:r>
              <a:rPr lang="nl-NL" sz="2800" dirty="0"/>
              <a:t>Leerling Verpleegkundige A</a:t>
            </a:r>
          </a:p>
          <a:p>
            <a:r>
              <a:rPr lang="nl-NL" sz="2800" dirty="0"/>
              <a:t>Gezonde voeding</a:t>
            </a:r>
          </a:p>
          <a:p>
            <a:r>
              <a:rPr lang="nl-NL" sz="2800" dirty="0"/>
              <a:t>Modules functioneel Coachen en functioneel Voeden</a:t>
            </a:r>
          </a:p>
          <a:p>
            <a:r>
              <a:rPr lang="nl-NL" sz="2800" dirty="0"/>
              <a:t>Geïnspireerd door: Kelly McGonigal, </a:t>
            </a:r>
            <a:r>
              <a:rPr lang="nl-NL" sz="2800" dirty="0" err="1"/>
              <a:t>Chivo</a:t>
            </a:r>
            <a:endParaRPr lang="nl-NL" sz="2800" dirty="0"/>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3</a:t>
            </a:fld>
            <a:endParaRPr lang="nl-NL"/>
          </a:p>
        </p:txBody>
      </p:sp>
    </p:spTree>
    <p:extLst>
      <p:ext uri="{BB962C8B-B14F-4D97-AF65-F5344CB8AC3E}">
        <p14:creationId xmlns:p14="http://schemas.microsoft.com/office/powerpoint/2010/main" val="126163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1520" y="1628800"/>
            <a:ext cx="5400600" cy="4650966"/>
          </a:xfrm>
        </p:spPr>
        <p:txBody>
          <a:bodyPr>
            <a:normAutofit fontScale="92500" lnSpcReduction="10000"/>
          </a:bodyPr>
          <a:lstStyle/>
          <a:p>
            <a:pPr algn="l"/>
            <a:r>
              <a:rPr lang="nl-NL" sz="2400" dirty="0">
                <a:solidFill>
                  <a:schemeClr val="tx1"/>
                </a:solidFill>
              </a:rPr>
              <a:t>Jij hebt het altijd heel druk. Je gezin vraagt veel tijd en aandacht. Daarnaast werk je ook nog 24 uur per week. Als hobby speel je tennis en ga je graag naar een toneelvoorstelling of uit eten. Je zit in de ouderraad op de school van je kind en verzint altijd allerlei plannen om uit te voeren. Met jou is het nooit saai. Je staat altijd voor iedereen klaar. Je hebt een grote kennissen en vriendenkring waar je altijd een beroep op kunt doen. Je voelt je vaak gestrest en doet dan ademhalingsoefeningen om rustig te worden. Je maakt je regelmatig zorgen of het je allemaal niet teveel wordt. Je wilt minder stress. Je wilt het rustiger aan gaan doen.</a:t>
            </a:r>
          </a:p>
        </p:txBody>
      </p:sp>
      <p:grpSp>
        <p:nvGrpSpPr>
          <p:cNvPr id="2" name="Groep 1"/>
          <p:cNvGrpSpPr/>
          <p:nvPr/>
        </p:nvGrpSpPr>
        <p:grpSpPr>
          <a:xfrm>
            <a:off x="0" y="92284"/>
            <a:ext cx="9144000" cy="1617402"/>
            <a:chOff x="0" y="92284"/>
            <a:chExt cx="9144000" cy="1617402"/>
          </a:xfrm>
        </p:grpSpPr>
        <p:sp>
          <p:nvSpPr>
            <p:cNvPr id="5" name="Titel 1"/>
            <p:cNvSpPr txBox="1">
              <a:spLocks/>
            </p:cNvSpPr>
            <p:nvPr/>
          </p:nvSpPr>
          <p:spPr>
            <a:xfrm>
              <a:off x="0" y="274638"/>
              <a:ext cx="9144000" cy="1143000"/>
            </a:xfrm>
            <a:prstGeom prst="rect">
              <a:avLst/>
            </a:prstGeom>
            <a:solidFill>
              <a:srgbClr val="FF41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nl-NL" sz="3600" dirty="0"/>
                <a:t>Stress bij drukke mensen</a:t>
              </a:r>
            </a:p>
          </p:txBody>
        </p:sp>
        <p:pic>
          <p:nvPicPr>
            <p:cNvPr id="6" name="Picture 2" descr="\\HARMENIRENENAS\Documents\chivo Coaching Vitaal\AA site\afbeeldingen\GO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8" y="92284"/>
              <a:ext cx="1617402" cy="161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7170" name="Picture 2" descr="C:\Users\Dell\Downloads\Untitled design (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420888"/>
            <a:ext cx="2524968" cy="25249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hthoek 6"/>
          <p:cNvSpPr/>
          <p:nvPr/>
        </p:nvSpPr>
        <p:spPr>
          <a:xfrm>
            <a:off x="2286000" y="3105835"/>
            <a:ext cx="4572000" cy="369332"/>
          </a:xfrm>
          <a:prstGeom prst="rect">
            <a:avLst/>
          </a:prstGeom>
        </p:spPr>
        <p:txBody>
          <a:bodyPr>
            <a:spAutoFit/>
          </a:bodyPr>
          <a:lstStyle/>
          <a:p>
            <a:r>
              <a:rPr lang="nl-NL" dirty="0"/>
              <a:t>.</a:t>
            </a:r>
          </a:p>
        </p:txBody>
      </p:sp>
      <p:sp>
        <p:nvSpPr>
          <p:cNvPr id="4" name="Tijdelijke aanduiding voor dianummer 3">
            <a:extLst>
              <a:ext uri="{FF2B5EF4-FFF2-40B4-BE49-F238E27FC236}">
                <a16:creationId xmlns:a16="http://schemas.microsoft.com/office/drawing/2014/main" xmlns="" id="{62E3414B-D7A9-4534-8338-5C0449855473}"/>
              </a:ext>
            </a:extLst>
          </p:cNvPr>
          <p:cNvSpPr>
            <a:spLocks noGrp="1"/>
          </p:cNvSpPr>
          <p:nvPr>
            <p:ph type="sldNum" sz="quarter" idx="12"/>
          </p:nvPr>
        </p:nvSpPr>
        <p:spPr/>
        <p:txBody>
          <a:bodyPr/>
          <a:lstStyle/>
          <a:p>
            <a:fld id="{41C2C4E2-611F-4364-9B41-C3FCA04E65C9}" type="slidenum">
              <a:rPr lang="nl-NL" smtClean="0"/>
              <a:t>30</a:t>
            </a:fld>
            <a:endParaRPr lang="nl-NL"/>
          </a:p>
        </p:txBody>
      </p:sp>
    </p:spTree>
    <p:extLst>
      <p:ext uri="{BB962C8B-B14F-4D97-AF65-F5344CB8AC3E}">
        <p14:creationId xmlns:p14="http://schemas.microsoft.com/office/powerpoint/2010/main" val="3037123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nl-NL" b="1" cap="all" dirty="0">
                <a:ln w="0"/>
                <a:solidFill>
                  <a:srgbClr val="00B050"/>
                </a:solidFill>
                <a:effectLst>
                  <a:outerShdw blurRad="50800" dist="38100" dir="2700000" algn="tl" rotWithShape="0">
                    <a:prstClr val="black">
                      <a:alpha val="40000"/>
                    </a:prstClr>
                  </a:outerShdw>
                </a:effectLst>
              </a:rPr>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De krokodil ademhaling (</a:t>
            </a:r>
            <a:r>
              <a:rPr lang="nl-NL" b="1" cap="all" dirty="0" err="1">
                <a:ln w="0"/>
                <a:solidFill>
                  <a:srgbClr val="00B050"/>
                </a:solidFill>
                <a:effectLst>
                  <a:outerShdw blurRad="50800" dist="38100" dir="2700000" algn="tl" rotWithShape="0">
                    <a:prstClr val="black">
                      <a:alpha val="40000"/>
                    </a:prstClr>
                  </a:outerShdw>
                </a:effectLst>
              </a:rPr>
              <a:t>crocodile</a:t>
            </a:r>
            <a:r>
              <a:rPr lang="nl-NL" b="1" cap="all" dirty="0">
                <a:ln w="0"/>
                <a:solidFill>
                  <a:srgbClr val="00B050"/>
                </a:solidFill>
                <a:effectLst>
                  <a:outerShdw blurRad="50800" dist="38100" dir="2700000" algn="tl" rotWithShape="0">
                    <a:prstClr val="black">
                      <a:alpha val="40000"/>
                    </a:prstClr>
                  </a:outerShdw>
                </a:effectLst>
              </a:rPr>
              <a:t> </a:t>
            </a:r>
            <a:r>
              <a:rPr lang="nl-NL" b="1" cap="all" dirty="0" err="1">
                <a:ln w="0"/>
                <a:solidFill>
                  <a:srgbClr val="00B050"/>
                </a:solidFill>
                <a:effectLst>
                  <a:outerShdw blurRad="50800" dist="38100" dir="2700000" algn="tl" rotWithShape="0">
                    <a:prstClr val="black">
                      <a:alpha val="40000"/>
                    </a:prstClr>
                  </a:outerShdw>
                </a:effectLst>
              </a:rPr>
              <a:t>breathing</a:t>
            </a:r>
            <a:r>
              <a:rPr lang="nl-NL" b="1" cap="all" dirty="0">
                <a:ln w="0"/>
                <a:solidFill>
                  <a:srgbClr val="00B050"/>
                </a:solidFill>
                <a:effectLst>
                  <a:outerShdw blurRad="50800" dist="38100" dir="2700000" algn="tl" rotWithShape="0">
                    <a:prstClr val="black">
                      <a:alpha val="40000"/>
                    </a:prstClr>
                  </a:outerShdw>
                </a:effectLst>
              </a:rPr>
              <a:t>)</a:t>
            </a:r>
            <a:r>
              <a:rPr lang="nl-NL" dirty="0"/>
              <a:t/>
            </a:r>
            <a:br>
              <a:rPr lang="nl-NL" dirty="0"/>
            </a:br>
            <a:endParaRPr lang="nl-NL" dirty="0"/>
          </a:p>
        </p:txBody>
      </p:sp>
      <p:sp>
        <p:nvSpPr>
          <p:cNvPr id="3" name="Tijdelijke aanduiding voor inhoud 2"/>
          <p:cNvSpPr>
            <a:spLocks noGrp="1"/>
          </p:cNvSpPr>
          <p:nvPr>
            <p:ph idx="1"/>
          </p:nvPr>
        </p:nvSpPr>
        <p:spPr>
          <a:xfrm>
            <a:off x="467544" y="1700808"/>
            <a:ext cx="8229600" cy="4525963"/>
          </a:xfrm>
        </p:spPr>
        <p:txBody>
          <a:bodyPr>
            <a:normAutofit fontScale="40000" lnSpcReduction="20000"/>
          </a:bodyPr>
          <a:lstStyle/>
          <a:p>
            <a:pPr marL="0" indent="0">
              <a:buNone/>
            </a:pPr>
            <a:r>
              <a:rPr lang="nl-NL" dirty="0"/>
              <a:t>Wil je een ademhalingstechniek leren om tot rust te komen als je veel stress hebt en het nodig is om te ontspannen? Adem dan als een krokodil! Deze techniek is ook heilzaam bij lage rugklachten.</a:t>
            </a:r>
          </a:p>
          <a:p>
            <a:pPr marL="0" indent="0">
              <a:buNone/>
            </a:pPr>
            <a:endParaRPr lang="nl-NL" dirty="0"/>
          </a:p>
          <a:p>
            <a:pPr marL="0" indent="0">
              <a:buNone/>
            </a:pPr>
            <a:r>
              <a:rPr lang="nl-NL" b="1" dirty="0"/>
              <a:t>De ademhaling bij rugklachten</a:t>
            </a:r>
          </a:p>
          <a:p>
            <a:pPr marL="0" indent="0">
              <a:buNone/>
            </a:pPr>
            <a:r>
              <a:rPr lang="nl-NL" dirty="0"/>
              <a:t>De ademhaling werkt omdat je middenrif bij deze oefening uitzet. De spieren en pezen komen daardoor op rek en er ontstaat  druk. Deze druk stabiliseert de wervelkolom. Een verkeerde ademhaling kan ervoor zorgen dat rugklachten ontstaan of toenemen.</a:t>
            </a:r>
          </a:p>
          <a:p>
            <a:pPr marL="0" indent="0">
              <a:buNone/>
            </a:pPr>
            <a:endParaRPr lang="nl-NL" b="1" dirty="0"/>
          </a:p>
          <a:p>
            <a:pPr marL="0" indent="0">
              <a:buNone/>
            </a:pPr>
            <a:r>
              <a:rPr lang="nl-NL" b="1" dirty="0"/>
              <a:t>Zo doe je de krokodil ademhaling</a:t>
            </a:r>
          </a:p>
          <a:p>
            <a:r>
              <a:rPr lang="nl-NL" dirty="0"/>
              <a:t>Ga op je buik liggen op een deken of een mat. Spreid je benen op schouderbreedte (of iets groter), zodat je benen en voeten comfortabel liggen.</a:t>
            </a:r>
          </a:p>
          <a:p>
            <a:r>
              <a:rPr lang="nl-NL" dirty="0"/>
              <a:t>De tenen kunnen naar buiten of naar binnen worden gezet. Als jij het comfortabeler vindt, houd je de benen bij elkaar.</a:t>
            </a:r>
          </a:p>
          <a:p>
            <a:r>
              <a:rPr lang="nl-NL" dirty="0"/>
              <a:t>Rust je voorhoofd op je onderarmen, zodat je borst iets van de vloer ligt. De </a:t>
            </a:r>
            <a:r>
              <a:rPr lang="nl-NL" dirty="0" err="1"/>
              <a:t>ellebogen</a:t>
            </a:r>
            <a:r>
              <a:rPr lang="nl-NL" dirty="0"/>
              <a:t> wijzen naar buiten. De onderrug vormt een lichte holte.</a:t>
            </a:r>
          </a:p>
          <a:p>
            <a:r>
              <a:rPr lang="nl-NL" dirty="0"/>
              <a:t>Sluit je ogen en ontspan je benen, buik, schouders en gezicht. Zorg dat je lekker ligt.</a:t>
            </a:r>
          </a:p>
          <a:p>
            <a:r>
              <a:rPr lang="nl-NL" dirty="0"/>
              <a:t>Focus je aandacht op je adem, en voel je buik in de vloer terwijl je inademt en ophaalt als je uitademt. Je kunt bijvoorbeeld een kussentje in de lichte holte van de onderrug plaatsen en proberen dit door diepe buikademhaling zo hoog mogelijk weg te duwen.</a:t>
            </a:r>
          </a:p>
          <a:p>
            <a:r>
              <a:rPr lang="nl-NL" dirty="0"/>
              <a:t>Let op hoe de onderkant ribben en onderrug met elke inademing uitzetten. Het doel is om uiteindelijk een ademhaling aan te houden van 4 seconde in en 8 seconde uit.</a:t>
            </a:r>
          </a:p>
          <a:p>
            <a:pPr marL="0" indent="0">
              <a:buNone/>
            </a:pPr>
            <a:endParaRPr lang="nl-NL" dirty="0"/>
          </a:p>
          <a:p>
            <a:pPr marL="0" indent="0">
              <a:buNone/>
            </a:pPr>
            <a:r>
              <a:rPr lang="nl-NL" dirty="0"/>
              <a:t>Oefen de ademhaling in deze houding gedurende 5 tot 10 minuten, houd je aandacht gericht op je adem. Oefen dit regelmatig en je middenrif zal sterker worden.</a:t>
            </a:r>
          </a:p>
        </p:txBody>
      </p:sp>
      <p:sp>
        <p:nvSpPr>
          <p:cNvPr id="4" name="Rechthoek 3"/>
          <p:cNvSpPr/>
          <p:nvPr/>
        </p:nvSpPr>
        <p:spPr>
          <a:xfrm rot="20461425">
            <a:off x="-244731" y="208446"/>
            <a:ext cx="2448389" cy="457200"/>
          </a:xfrm>
          <a:prstGeom prst="rect">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TIPS</a:t>
            </a:r>
          </a:p>
        </p:txBody>
      </p:sp>
      <p:sp>
        <p:nvSpPr>
          <p:cNvPr id="5" name="Tijdelijke aanduiding voor dianummer 4"/>
          <p:cNvSpPr>
            <a:spLocks noGrp="1"/>
          </p:cNvSpPr>
          <p:nvPr>
            <p:ph type="sldNum" sz="quarter" idx="12"/>
          </p:nvPr>
        </p:nvSpPr>
        <p:spPr/>
        <p:txBody>
          <a:bodyPr/>
          <a:lstStyle/>
          <a:p>
            <a:fld id="{41C2C4E2-611F-4364-9B41-C3FCA04E65C9}" type="slidenum">
              <a:rPr lang="nl-NL" smtClean="0"/>
              <a:t>31</a:t>
            </a:fld>
            <a:endParaRPr lang="nl-NL"/>
          </a:p>
        </p:txBody>
      </p:sp>
    </p:spTree>
    <p:extLst>
      <p:ext uri="{BB962C8B-B14F-4D97-AF65-F5344CB8AC3E}">
        <p14:creationId xmlns:p14="http://schemas.microsoft.com/office/powerpoint/2010/main" val="2091665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rot="20461425">
            <a:off x="-193796" y="340337"/>
            <a:ext cx="3223863" cy="457200"/>
          </a:xfrm>
          <a:prstGeom prst="rect">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TIPS</a:t>
            </a:r>
          </a:p>
        </p:txBody>
      </p:sp>
      <p:sp>
        <p:nvSpPr>
          <p:cNvPr id="2" name="Titel 1"/>
          <p:cNvSpPr>
            <a:spLocks noGrp="1"/>
          </p:cNvSpPr>
          <p:nvPr>
            <p:ph type="title"/>
          </p:nvPr>
        </p:nvSpPr>
        <p:spPr>
          <a:xfrm>
            <a:off x="467544" y="404664"/>
            <a:ext cx="8229600" cy="1143000"/>
          </a:xfrm>
        </p:spPr>
        <p:txBody>
          <a:bodyPr>
            <a:normAutofit fontScale="90000"/>
          </a:bodyPr>
          <a:lstStyle/>
          <a:p>
            <a:r>
              <a:rPr lang="nl-NL" b="1" cap="all" dirty="0">
                <a:ln w="0"/>
                <a:solidFill>
                  <a:srgbClr val="00B050"/>
                </a:solidFill>
                <a:effectLst>
                  <a:outerShdw blurRad="50800" dist="38100" dir="2700000" algn="tl" rotWithShape="0">
                    <a:prstClr val="black">
                      <a:alpha val="40000"/>
                    </a:prstClr>
                  </a:outerShdw>
                </a:effectLst>
              </a:rPr>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Ontspannen in een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groene omgeving</a:t>
            </a:r>
            <a:br>
              <a:rPr lang="nl-NL" b="1" cap="all" dirty="0">
                <a:ln w="0"/>
                <a:solidFill>
                  <a:srgbClr val="00B050"/>
                </a:solidFill>
                <a:effectLst>
                  <a:outerShdw blurRad="50800" dist="38100" dir="2700000" algn="tl" rotWithShape="0">
                    <a:prstClr val="black">
                      <a:alpha val="40000"/>
                    </a:prstClr>
                  </a:outerShdw>
                </a:effectLst>
              </a:rPr>
            </a:br>
            <a:r>
              <a:rPr lang="nl-NL" dirty="0"/>
              <a:t/>
            </a:r>
            <a:br>
              <a:rPr lang="nl-NL" dirty="0"/>
            </a:br>
            <a:endParaRPr lang="nl-NL" dirty="0"/>
          </a:p>
        </p:txBody>
      </p:sp>
      <p:sp>
        <p:nvSpPr>
          <p:cNvPr id="3" name="Tijdelijke aanduiding voor inhoud 2"/>
          <p:cNvSpPr>
            <a:spLocks noGrp="1"/>
          </p:cNvSpPr>
          <p:nvPr>
            <p:ph idx="1"/>
          </p:nvPr>
        </p:nvSpPr>
        <p:spPr>
          <a:xfrm>
            <a:off x="467544" y="1700808"/>
            <a:ext cx="8229600" cy="4525963"/>
          </a:xfrm>
        </p:spPr>
        <p:txBody>
          <a:bodyPr>
            <a:normAutofit fontScale="62500" lnSpcReduction="20000"/>
          </a:bodyPr>
          <a:lstStyle/>
          <a:p>
            <a:pPr marL="0" indent="0" fontAlgn="base">
              <a:buNone/>
            </a:pPr>
            <a:r>
              <a:rPr lang="nl-NL" dirty="0"/>
              <a:t>Ga naar buiten in een groene omgeving en beweeg! Dit zorgt voor minder stress, een betere stemming, een beter concentratievermogen en meer zelfbeheersing. Een korte inspanning heeft meer effect op je stemming dan een lange </a:t>
            </a:r>
            <a:r>
              <a:rPr lang="nl-NL" dirty="0" err="1"/>
              <a:t>work</a:t>
            </a:r>
            <a:r>
              <a:rPr lang="nl-NL" dirty="0"/>
              <a:t>-out. Je hoeft er niet bij te zweten of moe te worden. Normaal bewegen zoals wandelen of fietsen heeft meer direct effect dan intensief bewegen.</a:t>
            </a:r>
          </a:p>
          <a:p>
            <a:pPr marL="0" indent="0" fontAlgn="base">
              <a:buNone/>
            </a:pPr>
            <a:endParaRPr lang="nl-NL" dirty="0"/>
          </a:p>
          <a:p>
            <a:pPr marL="0" indent="0" fontAlgn="base">
              <a:buNone/>
            </a:pPr>
            <a:r>
              <a:rPr lang="nl-NL" dirty="0"/>
              <a:t>Dit zijn de simpele tips met een groot resultaat:</a:t>
            </a:r>
          </a:p>
          <a:p>
            <a:pPr fontAlgn="base"/>
            <a:r>
              <a:rPr lang="nl-NL" dirty="0"/>
              <a:t>Blijf niet achter je bureau zitten, maar zoek het meest dichtstbijzijnde groen op.</a:t>
            </a:r>
          </a:p>
          <a:p>
            <a:pPr fontAlgn="base"/>
            <a:r>
              <a:rPr lang="nl-NL" dirty="0"/>
              <a:t>Selecteer je favoriete nummer op je iPod en loop of ren een blokje om.</a:t>
            </a:r>
          </a:p>
          <a:p>
            <a:pPr fontAlgn="base"/>
            <a:r>
              <a:rPr lang="nl-NL" dirty="0"/>
              <a:t>Ga met je hond buitenspelen en haal zelf de bal op ;)</a:t>
            </a:r>
          </a:p>
          <a:p>
            <a:pPr fontAlgn="base"/>
            <a:r>
              <a:rPr lang="nl-NL" dirty="0"/>
              <a:t>Ga wat in de tuin werken.</a:t>
            </a:r>
          </a:p>
          <a:p>
            <a:pPr fontAlgn="base"/>
            <a:r>
              <a:rPr lang="nl-NL" dirty="0"/>
              <a:t>Loop even naar buiten voor een frisse neus en doe wat rekoefeningen.</a:t>
            </a:r>
          </a:p>
          <a:p>
            <a:pPr fontAlgn="base"/>
            <a:r>
              <a:rPr lang="nl-NL" dirty="0"/>
              <a:t>Ga met je kinderen in de tuin spelen.</a:t>
            </a:r>
          </a:p>
        </p:txBody>
      </p:sp>
      <p:sp>
        <p:nvSpPr>
          <p:cNvPr id="5" name="Tijdelijke aanduiding voor dianummer 4"/>
          <p:cNvSpPr>
            <a:spLocks noGrp="1"/>
          </p:cNvSpPr>
          <p:nvPr>
            <p:ph type="sldNum" sz="quarter" idx="12"/>
          </p:nvPr>
        </p:nvSpPr>
        <p:spPr/>
        <p:txBody>
          <a:bodyPr/>
          <a:lstStyle/>
          <a:p>
            <a:fld id="{41C2C4E2-611F-4364-9B41-C3FCA04E65C9}" type="slidenum">
              <a:rPr lang="nl-NL" smtClean="0"/>
              <a:t>32</a:t>
            </a:fld>
            <a:endParaRPr lang="nl-NL"/>
          </a:p>
        </p:txBody>
      </p:sp>
    </p:spTree>
    <p:extLst>
      <p:ext uri="{BB962C8B-B14F-4D97-AF65-F5344CB8AC3E}">
        <p14:creationId xmlns:p14="http://schemas.microsoft.com/office/powerpoint/2010/main" val="3946320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46662"/>
            <a:ext cx="8229600" cy="1143000"/>
          </a:xfrm>
        </p:spPr>
        <p:txBody>
          <a:bodyPr>
            <a:normAutofit fontScale="90000"/>
          </a:bodyPr>
          <a:lstStyle/>
          <a:p>
            <a:r>
              <a:rPr lang="nl-NL" b="1" cap="all" dirty="0">
                <a:ln w="0"/>
                <a:solidFill>
                  <a:srgbClr val="00B050"/>
                </a:solidFill>
                <a:effectLst>
                  <a:outerShdw blurRad="50800" dist="38100" dir="2700000" algn="tl" rotWithShape="0">
                    <a:prstClr val="black">
                      <a:alpha val="40000"/>
                    </a:prstClr>
                  </a:outerShdw>
                </a:effectLst>
              </a:rPr>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
            </a:r>
            <a:br>
              <a:rPr lang="nl-NL" b="1" cap="all" dirty="0">
                <a:ln w="0"/>
                <a:solidFill>
                  <a:srgbClr val="00B050"/>
                </a:solidFill>
                <a:effectLst>
                  <a:outerShdw blurRad="50800" dist="38100" dir="2700000" algn="tl" rotWithShape="0">
                    <a:prstClr val="black">
                      <a:alpha val="40000"/>
                    </a:prstClr>
                  </a:outerShdw>
                </a:effectLst>
              </a:rPr>
            </a:br>
            <a:r>
              <a:rPr lang="nl-NL" b="1" cap="all" dirty="0">
                <a:ln w="0"/>
                <a:solidFill>
                  <a:srgbClr val="00B050"/>
                </a:solidFill>
                <a:effectLst>
                  <a:outerShdw blurRad="50800" dist="38100" dir="2700000" algn="tl" rotWithShape="0">
                    <a:prstClr val="black">
                      <a:alpha val="40000"/>
                    </a:prstClr>
                  </a:outerShdw>
                </a:effectLst>
              </a:rPr>
              <a:t>herstellen van stress en de dagelijkse beslommeringen</a:t>
            </a:r>
            <a:br>
              <a:rPr lang="nl-NL" b="1" cap="all" dirty="0">
                <a:ln w="0"/>
                <a:solidFill>
                  <a:srgbClr val="00B050"/>
                </a:solidFill>
                <a:effectLst>
                  <a:outerShdw blurRad="50800" dist="38100" dir="2700000" algn="tl" rotWithShape="0">
                    <a:prstClr val="black">
                      <a:alpha val="40000"/>
                    </a:prstClr>
                  </a:outerShdw>
                </a:effectLst>
              </a:rPr>
            </a:br>
            <a:r>
              <a:rPr lang="nl-NL" dirty="0"/>
              <a:t/>
            </a:r>
            <a:br>
              <a:rPr lang="nl-NL" dirty="0"/>
            </a:br>
            <a:endParaRPr lang="nl-NL" dirty="0"/>
          </a:p>
        </p:txBody>
      </p:sp>
      <p:sp>
        <p:nvSpPr>
          <p:cNvPr id="3" name="Tijdelijke aanduiding voor inhoud 2"/>
          <p:cNvSpPr>
            <a:spLocks noGrp="1"/>
          </p:cNvSpPr>
          <p:nvPr>
            <p:ph idx="1"/>
          </p:nvPr>
        </p:nvSpPr>
        <p:spPr>
          <a:xfrm>
            <a:off x="467544" y="2204864"/>
            <a:ext cx="8229600" cy="4525963"/>
          </a:xfrm>
        </p:spPr>
        <p:txBody>
          <a:bodyPr>
            <a:normAutofit fontScale="40000" lnSpcReduction="20000"/>
          </a:bodyPr>
          <a:lstStyle/>
          <a:p>
            <a:pPr marL="0" indent="0" fontAlgn="base">
              <a:buNone/>
            </a:pPr>
            <a:r>
              <a:rPr lang="nl-NL" dirty="0"/>
              <a:t>Ontspanning is een van de beste manieren om te herstellen van de stress en van de eisen die zelfbeheersing dag in, dag uit, aan je stelt. Ik heb het over de wilskracht om de reep chocolade die in de kast ligt te lonken, te weerstaan en gezonde keuzes te maken. De zelfbeheersing om niet alles wat in je hoofd opkomt uit te kramen. De wilskracht om ongezonde gewoonten te doorbreken en gezonde gewoonten aan te leren.</a:t>
            </a:r>
          </a:p>
          <a:p>
            <a:pPr marL="0" indent="0" fontAlgn="base">
              <a:buNone/>
            </a:pPr>
            <a:endParaRPr lang="nl-NL" dirty="0"/>
          </a:p>
          <a:p>
            <a:pPr marL="0" indent="0" fontAlgn="base">
              <a:buNone/>
            </a:pPr>
            <a:r>
              <a:rPr lang="nl-NL" b="1" dirty="0"/>
              <a:t>Ben jij een goed geoliede machine die oneindig door kan gaan?</a:t>
            </a:r>
          </a:p>
          <a:p>
            <a:pPr marL="0" indent="0" fontAlgn="base">
              <a:buNone/>
            </a:pPr>
            <a:r>
              <a:rPr lang="nl-NL" dirty="0"/>
              <a:t>Hoe goed je ook met stress en de dagelijkse beslommeringen kunt omgaan, je bent natuurlijk geen machine die door kan blijven gaan. Zelfs al eet je gezond (gevarieerd, niet teveel vlees, veel groenten, wat fruit, volwaardige eiwitten, vezels en langzame koolhydraten), toch moet je af en toe even opladen. Ook als je voldoende en kwalitatieve slaap krijgt.</a:t>
            </a:r>
          </a:p>
          <a:p>
            <a:pPr marL="0" indent="0" fontAlgn="base">
              <a:buNone/>
            </a:pPr>
            <a:endParaRPr lang="nl-NL" dirty="0"/>
          </a:p>
          <a:p>
            <a:pPr marL="0" indent="0" fontAlgn="base">
              <a:buNone/>
            </a:pPr>
            <a:r>
              <a:rPr lang="nl-NL" b="1" dirty="0"/>
              <a:t>Onderzoek geeft aan dat je gezonder wordt door te ontspannen</a:t>
            </a:r>
          </a:p>
          <a:p>
            <a:pPr marL="0" indent="0" fontAlgn="base">
              <a:buNone/>
            </a:pPr>
            <a:r>
              <a:rPr lang="nl-NL" dirty="0"/>
              <a:t>Onderzoek geeft aan dat wie elke dag even wat tijd neemt om zich te ontspannen, gezonder wordt en meer wilskracht heeft. Ik heb het niet over de couch </a:t>
            </a:r>
            <a:r>
              <a:rPr lang="nl-NL" dirty="0" err="1"/>
              <a:t>potato</a:t>
            </a:r>
            <a:r>
              <a:rPr lang="nl-NL" dirty="0"/>
              <a:t> die uitgezakt televisie kijkt of een uitgebreide maaltijd met een glas wijn. Waar heb ik het wel over?</a:t>
            </a:r>
          </a:p>
          <a:p>
            <a:pPr marL="0" indent="0" fontAlgn="base">
              <a:buNone/>
            </a:pPr>
            <a:endParaRPr lang="nl-NL" dirty="0"/>
          </a:p>
          <a:p>
            <a:pPr marL="0" indent="0" fontAlgn="base">
              <a:buNone/>
            </a:pPr>
            <a:r>
              <a:rPr lang="nl-NL" b="1" dirty="0"/>
              <a:t>Ontspannen is gezond!</a:t>
            </a:r>
          </a:p>
          <a:p>
            <a:pPr marL="0" indent="0" fontAlgn="base">
              <a:buNone/>
            </a:pPr>
            <a:r>
              <a:rPr lang="nl-NL" dirty="0"/>
              <a:t>Kom tot rust met deze oefening die 5 à 10 minuten duurt</a:t>
            </a:r>
          </a:p>
          <a:p>
            <a:pPr marL="0" indent="0" fontAlgn="base">
              <a:buNone/>
            </a:pPr>
            <a:r>
              <a:rPr lang="nl-NL" dirty="0"/>
              <a:t>De oefening gaat als volgt: ga op je rug liggen in de houding waarin je het beste tot rust komt. Sluit je ogen en haal een paar keer diep adem. Laat je buik rustig op en neer gaan. Als je ergens in je lichaam spanning voelt, knijp dan een paar keer in die spier of span hem aan en ontspan daarna weer. Als bijvoorbeeld je voorhoofd of kaak gespannen is, trek je wenkbrauwen dan hoog op en doe je mond wijd open. Bal je handen en ontspan ze weer. Blijf 5 tot 10 minuten liggen en geniet ervan dat je niets anders hoeft te doen dan ademhalen. Maak hier een dagelijkse gewoonte van, vooral als je veel stress hebt of vaak een beroep op je wilskracht moet doen.</a:t>
            </a:r>
          </a:p>
        </p:txBody>
      </p:sp>
      <p:sp>
        <p:nvSpPr>
          <p:cNvPr id="4" name="Rechthoek 3"/>
          <p:cNvSpPr/>
          <p:nvPr/>
        </p:nvSpPr>
        <p:spPr>
          <a:xfrm rot="20461425">
            <a:off x="-105013" y="250366"/>
            <a:ext cx="2606573" cy="457200"/>
          </a:xfrm>
          <a:prstGeom prst="rect">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t>TIPS</a:t>
            </a:r>
          </a:p>
        </p:txBody>
      </p:sp>
      <p:sp>
        <p:nvSpPr>
          <p:cNvPr id="5" name="Tijdelijke aanduiding voor dianummer 4"/>
          <p:cNvSpPr>
            <a:spLocks noGrp="1"/>
          </p:cNvSpPr>
          <p:nvPr>
            <p:ph type="sldNum" sz="quarter" idx="12"/>
          </p:nvPr>
        </p:nvSpPr>
        <p:spPr/>
        <p:txBody>
          <a:bodyPr/>
          <a:lstStyle/>
          <a:p>
            <a:fld id="{41C2C4E2-611F-4364-9B41-C3FCA04E65C9}" type="slidenum">
              <a:rPr lang="nl-NL" smtClean="0"/>
              <a:t>33</a:t>
            </a:fld>
            <a:endParaRPr lang="nl-NL"/>
          </a:p>
        </p:txBody>
      </p:sp>
    </p:spTree>
    <p:extLst>
      <p:ext uri="{BB962C8B-B14F-4D97-AF65-F5344CB8AC3E}">
        <p14:creationId xmlns:p14="http://schemas.microsoft.com/office/powerpoint/2010/main" val="422115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cap="all" dirty="0">
                <a:ln w="0"/>
                <a:solidFill>
                  <a:srgbClr val="00B050"/>
                </a:solidFill>
                <a:effectLst>
                  <a:outerShdw blurRad="50800" dist="38100" dir="2700000" algn="tl" rotWithShape="0">
                    <a:prstClr val="black">
                      <a:alpha val="40000"/>
                    </a:prstClr>
                  </a:outerShdw>
                </a:effectLst>
                <a:latin typeface="+mn-lt"/>
                <a:ea typeface="+mn-ea"/>
                <a:cs typeface="+mn-cs"/>
              </a:rPr>
              <a:t>Hoe denk jij over stress?</a:t>
            </a:r>
          </a:p>
        </p:txBody>
      </p:sp>
      <p:sp>
        <p:nvSpPr>
          <p:cNvPr id="3" name="Tijdelijke aanduiding voor inhoud 2"/>
          <p:cNvSpPr>
            <a:spLocks noGrp="1"/>
          </p:cNvSpPr>
          <p:nvPr>
            <p:ph idx="1"/>
          </p:nvPr>
        </p:nvSpPr>
        <p:spPr>
          <a:xfrm>
            <a:off x="457200" y="1600201"/>
            <a:ext cx="8229600" cy="1900808"/>
          </a:xfrm>
        </p:spPr>
        <p:txBody>
          <a:bodyPr>
            <a:normAutofit/>
          </a:bodyPr>
          <a:lstStyle/>
          <a:p>
            <a:pPr marL="514350" indent="-514350">
              <a:buFont typeface="+mj-lt"/>
              <a:buAutoNum type="arabicPeriod"/>
            </a:pPr>
            <a:r>
              <a:rPr lang="nl-NL" sz="2800" dirty="0"/>
              <a:t>Stress is schadelijk en moet worden vermeden, verminderd en beheerst.</a:t>
            </a:r>
          </a:p>
          <a:p>
            <a:pPr marL="514350" indent="-514350">
              <a:buFont typeface="+mj-lt"/>
              <a:buAutoNum type="arabicPeriod"/>
            </a:pPr>
            <a:r>
              <a:rPr lang="nl-NL" sz="2800" dirty="0"/>
              <a:t>Stress is nuttig en moet worden geaccepteerd, benut en omarmd.</a:t>
            </a:r>
          </a:p>
        </p:txBody>
      </p:sp>
      <p:pic>
        <p:nvPicPr>
          <p:cNvPr id="4098" name="Picture 2" descr="C:\Users\Dell\AppData\Local\Microsoft\Windows\INetCache\IE\URA4RMWQ\459px-Vraagteke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427712"/>
            <a:ext cx="1738114" cy="290443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41C2C4E2-611F-4364-9B41-C3FCA04E65C9}" type="slidenum">
              <a:rPr lang="nl-NL" smtClean="0"/>
              <a:t>4</a:t>
            </a:fld>
            <a:endParaRPr lang="nl-NL"/>
          </a:p>
        </p:txBody>
      </p:sp>
    </p:spTree>
    <p:extLst>
      <p:ext uri="{BB962C8B-B14F-4D97-AF65-F5344CB8AC3E}">
        <p14:creationId xmlns:p14="http://schemas.microsoft.com/office/powerpoint/2010/main" val="5857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anim calcmode="lin" valueType="num">
                                      <p:cBhvr>
                                        <p:cTn id="1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C0B0-876B-4114-9E6A-60000E9D8CBE}"/>
              </a:ext>
            </a:extLst>
          </p:cNvPr>
          <p:cNvSpPr>
            <a:spLocks noGrp="1"/>
          </p:cNvSpPr>
          <p:nvPr>
            <p:ph type="title"/>
          </p:nvPr>
        </p:nvSpPr>
        <p:spPr/>
        <p:txBody>
          <a:bodyPr/>
          <a:lstStyle/>
          <a:p>
            <a:r>
              <a:rPr lang="nl-NL" sz="2800" b="1" cap="all" dirty="0">
                <a:ln w="0"/>
                <a:solidFill>
                  <a:srgbClr val="00B050"/>
                </a:solidFill>
                <a:effectLst>
                  <a:outerShdw blurRad="50800" dist="38100" dir="2700000" algn="tl" rotWithShape="0">
                    <a:prstClr val="black">
                      <a:alpha val="40000"/>
                    </a:prstClr>
                  </a:outerShdw>
                </a:effectLst>
              </a:rPr>
              <a:t>Een negatieve </a:t>
            </a:r>
            <a:r>
              <a:rPr lang="nl-NL" sz="2800" b="1" cap="all" dirty="0" err="1">
                <a:ln w="0"/>
                <a:solidFill>
                  <a:srgbClr val="00B050"/>
                </a:solidFill>
                <a:effectLst>
                  <a:outerShdw blurRad="50800" dist="38100" dir="2700000" algn="tl" rotWithShape="0">
                    <a:prstClr val="black">
                      <a:alpha val="40000"/>
                    </a:prstClr>
                  </a:outerShdw>
                </a:effectLst>
              </a:rPr>
              <a:t>mindset</a:t>
            </a:r>
            <a:r>
              <a:rPr lang="nl-NL" sz="2800" b="1" cap="all" dirty="0">
                <a:ln w="0"/>
                <a:solidFill>
                  <a:srgbClr val="00B050"/>
                </a:solidFill>
                <a:effectLst>
                  <a:outerShdw blurRad="50800" dist="38100" dir="2700000" algn="tl" rotWithShape="0">
                    <a:prstClr val="black">
                      <a:alpha val="40000"/>
                    </a:prstClr>
                  </a:outerShdw>
                </a:effectLst>
              </a:rPr>
              <a:t> over stress</a:t>
            </a:r>
          </a:p>
        </p:txBody>
      </p:sp>
      <p:sp>
        <p:nvSpPr>
          <p:cNvPr id="3" name="Tijdelijke aanduiding voor inhoud 2">
            <a:extLst>
              <a:ext uri="{FF2B5EF4-FFF2-40B4-BE49-F238E27FC236}">
                <a16:creationId xmlns:a16="http://schemas.microsoft.com/office/drawing/2014/main" xmlns="" id="{9CE1BC61-CB15-42CD-B1D5-A52782A4741C}"/>
              </a:ext>
            </a:extLst>
          </p:cNvPr>
          <p:cNvSpPr>
            <a:spLocks noGrp="1"/>
          </p:cNvSpPr>
          <p:nvPr>
            <p:ph idx="1"/>
          </p:nvPr>
        </p:nvSpPr>
        <p:spPr>
          <a:xfrm>
            <a:off x="457200" y="1600200"/>
            <a:ext cx="8507288" cy="4525963"/>
          </a:xfrm>
        </p:spPr>
        <p:txBody>
          <a:bodyPr>
            <a:normAutofit/>
          </a:bodyPr>
          <a:lstStyle/>
          <a:p>
            <a:pPr marL="0" indent="0">
              <a:buNone/>
            </a:pPr>
            <a:r>
              <a:rPr lang="nl-NL" sz="2400" dirty="0"/>
              <a:t>1915 - 	Vecht- en vluchtrespons door Walter </a:t>
            </a:r>
            <a:r>
              <a:rPr lang="nl-NL" sz="2400" dirty="0" err="1"/>
              <a:t>Cannon</a:t>
            </a:r>
            <a:r>
              <a:rPr lang="nl-NL" sz="2400" dirty="0"/>
              <a:t>.</a:t>
            </a:r>
          </a:p>
          <a:p>
            <a:pPr marL="0" indent="0">
              <a:buNone/>
            </a:pPr>
            <a:endParaRPr lang="nl-NL" sz="2400" dirty="0"/>
          </a:p>
          <a:p>
            <a:pPr marL="0" indent="0">
              <a:buNone/>
            </a:pPr>
            <a:r>
              <a:rPr lang="nl-NL" sz="2400" dirty="0"/>
              <a:t>1936 - 	Introductie wetenschappelijke concept over stress door 	Hans </a:t>
            </a:r>
            <a:r>
              <a:rPr lang="nl-NL" sz="2400" dirty="0" err="1"/>
              <a:t>Seyle</a:t>
            </a:r>
            <a:r>
              <a:rPr lang="nl-NL" sz="2400" dirty="0"/>
              <a:t>.</a:t>
            </a:r>
          </a:p>
          <a:p>
            <a:pPr marL="0" indent="0">
              <a:buNone/>
            </a:pPr>
            <a:endParaRPr lang="nl-NL" sz="2400" dirty="0"/>
          </a:p>
          <a:p>
            <a:pPr marL="0" indent="0">
              <a:buNone/>
            </a:pPr>
            <a:endParaRPr lang="nl-NL" sz="2400" dirty="0"/>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5</a:t>
            </a:fld>
            <a:endParaRPr lang="nl-NL"/>
          </a:p>
        </p:txBody>
      </p:sp>
    </p:spTree>
    <p:extLst>
      <p:ext uri="{BB962C8B-B14F-4D97-AF65-F5344CB8AC3E}">
        <p14:creationId xmlns:p14="http://schemas.microsoft.com/office/powerpoint/2010/main" val="376185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cap="all" dirty="0">
                <a:ln w="0"/>
                <a:solidFill>
                  <a:srgbClr val="00B050"/>
                </a:solidFill>
                <a:effectLst>
                  <a:outerShdw blurRad="50800" dist="38100" dir="2700000" algn="tl" rotWithShape="0">
                    <a:prstClr val="black">
                      <a:alpha val="40000"/>
                    </a:prstClr>
                  </a:outerShdw>
                </a:effectLst>
                <a:latin typeface="+mn-lt"/>
                <a:ea typeface="+mn-ea"/>
                <a:cs typeface="+mn-cs"/>
              </a:rPr>
              <a:t>Wat is stress?</a:t>
            </a:r>
          </a:p>
        </p:txBody>
      </p:sp>
      <p:sp>
        <p:nvSpPr>
          <p:cNvPr id="3" name="Tijdelijke aanduiding voor inhoud 2"/>
          <p:cNvSpPr>
            <a:spLocks noGrp="1"/>
          </p:cNvSpPr>
          <p:nvPr>
            <p:ph idx="1"/>
          </p:nvPr>
        </p:nvSpPr>
        <p:spPr>
          <a:xfrm>
            <a:off x="457200" y="1600201"/>
            <a:ext cx="8229600" cy="1900808"/>
          </a:xfrm>
        </p:spPr>
        <p:txBody>
          <a:bodyPr>
            <a:normAutofit/>
          </a:bodyPr>
          <a:lstStyle/>
          <a:p>
            <a:r>
              <a:rPr lang="nl-NL" sz="2800" dirty="0"/>
              <a:t>Stressoren zijn prikkels die een stressreactie in ons lichaam uitlokken.</a:t>
            </a:r>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6</a:t>
            </a:fld>
            <a:endParaRPr lang="nl-NL"/>
          </a:p>
        </p:txBody>
      </p:sp>
    </p:spTree>
    <p:extLst>
      <p:ext uri="{BB962C8B-B14F-4D97-AF65-F5344CB8AC3E}">
        <p14:creationId xmlns:p14="http://schemas.microsoft.com/office/powerpoint/2010/main" val="93917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cap="all" dirty="0">
                <a:ln w="0"/>
                <a:solidFill>
                  <a:srgbClr val="00B050"/>
                </a:solidFill>
                <a:effectLst>
                  <a:outerShdw blurRad="50800" dist="38100" dir="2700000" algn="tl" rotWithShape="0">
                    <a:prstClr val="black">
                      <a:alpha val="40000"/>
                    </a:prstClr>
                  </a:outerShdw>
                </a:effectLst>
                <a:latin typeface="+mn-lt"/>
                <a:ea typeface="+mn-ea"/>
                <a:cs typeface="+mn-cs"/>
              </a:rPr>
              <a:t>Stress coaching</a:t>
            </a:r>
          </a:p>
        </p:txBody>
      </p:sp>
      <p:sp>
        <p:nvSpPr>
          <p:cNvPr id="3" name="Tijdelijke aanduiding voor inhoud 2"/>
          <p:cNvSpPr>
            <a:spLocks noGrp="1"/>
          </p:cNvSpPr>
          <p:nvPr>
            <p:ph idx="1"/>
          </p:nvPr>
        </p:nvSpPr>
        <p:spPr>
          <a:xfrm>
            <a:off x="457200" y="1600201"/>
            <a:ext cx="8229600" cy="1900808"/>
          </a:xfrm>
        </p:spPr>
        <p:txBody>
          <a:bodyPr>
            <a:normAutofit fontScale="92500" lnSpcReduction="10000"/>
          </a:bodyPr>
          <a:lstStyle/>
          <a:p>
            <a:pPr marL="0" indent="0">
              <a:buNone/>
            </a:pPr>
            <a:r>
              <a:rPr lang="nl-NL" sz="2800" b="1" dirty="0"/>
              <a:t>Drie veel voorkomende oorzaken van stress:</a:t>
            </a:r>
          </a:p>
          <a:p>
            <a:r>
              <a:rPr lang="nl-NL" sz="2800" dirty="0"/>
              <a:t>Naar harmonie streven</a:t>
            </a:r>
          </a:p>
          <a:p>
            <a:r>
              <a:rPr lang="nl-NL" sz="2800" dirty="0"/>
              <a:t>Controle willen behouden</a:t>
            </a:r>
          </a:p>
          <a:p>
            <a:r>
              <a:rPr lang="nl-NL" sz="2800" dirty="0"/>
              <a:t>Overzicht verliezen</a:t>
            </a:r>
          </a:p>
          <a:p>
            <a:endParaRPr lang="nl-NL" sz="2800" dirty="0"/>
          </a:p>
          <a:p>
            <a:pPr marL="0" indent="0">
              <a:buNone/>
            </a:pPr>
            <a:endParaRPr lang="nl-NL" sz="2800" dirty="0"/>
          </a:p>
        </p:txBody>
      </p:sp>
      <p:sp>
        <p:nvSpPr>
          <p:cNvPr id="4" name="Tijdelijke aanduiding voor dianummer 3"/>
          <p:cNvSpPr>
            <a:spLocks noGrp="1"/>
          </p:cNvSpPr>
          <p:nvPr>
            <p:ph type="sldNum" sz="quarter" idx="12"/>
          </p:nvPr>
        </p:nvSpPr>
        <p:spPr/>
        <p:txBody>
          <a:bodyPr/>
          <a:lstStyle/>
          <a:p>
            <a:fld id="{41C2C4E2-611F-4364-9B41-C3FCA04E65C9}" type="slidenum">
              <a:rPr lang="nl-NL" smtClean="0"/>
              <a:t>7</a:t>
            </a:fld>
            <a:endParaRPr lang="nl-NL"/>
          </a:p>
        </p:txBody>
      </p:sp>
    </p:spTree>
    <p:extLst>
      <p:ext uri="{BB962C8B-B14F-4D97-AF65-F5344CB8AC3E}">
        <p14:creationId xmlns:p14="http://schemas.microsoft.com/office/powerpoint/2010/main" val="347136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149618" y="-2909216"/>
            <a:ext cx="4572000" cy="2031325"/>
          </a:xfrm>
          <a:prstGeom prst="rect">
            <a:avLst/>
          </a:prstGeom>
        </p:spPr>
        <p:txBody>
          <a:bodyPr>
            <a:spAutoFit/>
          </a:bodyPr>
          <a:lstStyle/>
          <a:p>
            <a:r>
              <a:rPr lang="nl-NL" dirty="0"/>
              <a:t>Er is de uitdagingsrespons, die vergroot het zelfvertrouwen, zet aan tot actie en helpt je te leren van ervaring. De zorg- en steunrespons vergroot je moed, zet aan tot zorgverlening en versterkt de sociale relaties. En samen met de vecht- of vluchtresponse vormen zij het stressresponsrepertoire.</a:t>
            </a:r>
          </a:p>
        </p:txBody>
      </p:sp>
      <p:sp>
        <p:nvSpPr>
          <p:cNvPr id="5" name="Rechthoek 4"/>
          <p:cNvSpPr/>
          <p:nvPr/>
        </p:nvSpPr>
        <p:spPr>
          <a:xfrm>
            <a:off x="-2196752" y="-2755322"/>
            <a:ext cx="4572000" cy="2585323"/>
          </a:xfrm>
          <a:prstGeom prst="rect">
            <a:avLst/>
          </a:prstGeom>
        </p:spPr>
        <p:txBody>
          <a:bodyPr>
            <a:spAutoFit/>
          </a:bodyPr>
          <a:lstStyle/>
          <a:p>
            <a:r>
              <a:rPr lang="nl-NL" dirty="0"/>
              <a:t>In een levensbedreigende situatie ga je misschien een klassieke vecht- en vluchtrespons vertonen, maar in minder bedreigende situaties gaat je lichaam over in de uitdagingsrespons. Het grote verschil is dat je gefocust bent, maar niet bang. De verhouding van stresshormonen is ook anders. Het hogere gehalte DHEA helpt jou om te herstellen en te leren van de stress.</a:t>
            </a:r>
          </a:p>
        </p:txBody>
      </p:sp>
      <p:sp>
        <p:nvSpPr>
          <p:cNvPr id="7" name="Rechthoek 6"/>
          <p:cNvSpPr/>
          <p:nvPr/>
        </p:nvSpPr>
        <p:spPr>
          <a:xfrm>
            <a:off x="2483768" y="7317432"/>
            <a:ext cx="4572000" cy="1754326"/>
          </a:xfrm>
          <a:prstGeom prst="rect">
            <a:avLst/>
          </a:prstGeom>
        </p:spPr>
        <p:txBody>
          <a:bodyPr>
            <a:spAutoFit/>
          </a:bodyPr>
          <a:lstStyle/>
          <a:p>
            <a:r>
              <a:rPr lang="nl-NL" dirty="0"/>
              <a:t>Met een hoge oxytocinespiegel ben je eerder geneigd om mensen om wie je geeft te vertrouwen en te helpen. Het geeft ook moed, omdat het de vreesrespons in je brein onderdrukt. Stress helpt jou zo om een betere versie van jezelf te zijn.</a:t>
            </a:r>
          </a:p>
        </p:txBody>
      </p:sp>
      <p:grpSp>
        <p:nvGrpSpPr>
          <p:cNvPr id="34" name="Groep 33"/>
          <p:cNvGrpSpPr/>
          <p:nvPr/>
        </p:nvGrpSpPr>
        <p:grpSpPr>
          <a:xfrm>
            <a:off x="65712" y="182114"/>
            <a:ext cx="3096344" cy="2808313"/>
            <a:chOff x="65712" y="182114"/>
            <a:chExt cx="3096344" cy="2808313"/>
          </a:xfrm>
        </p:grpSpPr>
        <p:sp>
          <p:nvSpPr>
            <p:cNvPr id="13" name="Rechthoek 12"/>
            <p:cNvSpPr/>
            <p:nvPr/>
          </p:nvSpPr>
          <p:spPr>
            <a:xfrm>
              <a:off x="970722" y="2134783"/>
              <a:ext cx="477759" cy="369332"/>
            </a:xfrm>
            <a:prstGeom prst="rect">
              <a:avLst/>
            </a:prstGeom>
          </p:spPr>
          <p:txBody>
            <a:bodyPr wrap="none">
              <a:spAutoFit/>
            </a:bodyPr>
            <a:lstStyle/>
            <a:p>
              <a:r>
                <a:rPr lang="nl-NL" dirty="0"/>
                <a:t>vet</a:t>
              </a:r>
            </a:p>
          </p:txBody>
        </p:sp>
        <p:sp>
          <p:nvSpPr>
            <p:cNvPr id="14" name="Rechthoek 13"/>
            <p:cNvSpPr/>
            <p:nvPr/>
          </p:nvSpPr>
          <p:spPr>
            <a:xfrm>
              <a:off x="631216" y="1873347"/>
              <a:ext cx="741485" cy="369332"/>
            </a:xfrm>
            <a:prstGeom prst="rect">
              <a:avLst/>
            </a:prstGeom>
          </p:spPr>
          <p:txBody>
            <a:bodyPr wrap="none">
              <a:spAutoFit/>
            </a:bodyPr>
            <a:lstStyle/>
            <a:p>
              <a:r>
                <a:rPr lang="nl-NL" dirty="0"/>
                <a:t>suiker</a:t>
              </a:r>
            </a:p>
          </p:txBody>
        </p:sp>
        <p:grpSp>
          <p:nvGrpSpPr>
            <p:cNvPr id="1028" name="Groep 1027"/>
            <p:cNvGrpSpPr/>
            <p:nvPr/>
          </p:nvGrpSpPr>
          <p:grpSpPr>
            <a:xfrm>
              <a:off x="65712" y="182114"/>
              <a:ext cx="3096344" cy="2808313"/>
              <a:chOff x="899592" y="402110"/>
              <a:chExt cx="3096344" cy="2808313"/>
            </a:xfrm>
          </p:grpSpPr>
          <p:sp>
            <p:nvSpPr>
              <p:cNvPr id="25" name="Ovaal 24"/>
              <p:cNvSpPr/>
              <p:nvPr/>
            </p:nvSpPr>
            <p:spPr>
              <a:xfrm>
                <a:off x="899592" y="402110"/>
                <a:ext cx="3096344" cy="2808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25" name="Groep 1024"/>
              <p:cNvGrpSpPr/>
              <p:nvPr/>
            </p:nvGrpSpPr>
            <p:grpSpPr>
              <a:xfrm>
                <a:off x="1224340" y="630996"/>
                <a:ext cx="2589769" cy="2452562"/>
                <a:chOff x="1224340" y="630996"/>
                <a:chExt cx="2589769" cy="2452562"/>
              </a:xfrm>
            </p:grpSpPr>
            <p:sp>
              <p:nvSpPr>
                <p:cNvPr id="8" name="Rechthoek 7"/>
                <p:cNvSpPr/>
                <p:nvPr/>
              </p:nvSpPr>
              <p:spPr>
                <a:xfrm>
                  <a:off x="1224340" y="1719323"/>
                  <a:ext cx="891654" cy="369332"/>
                </a:xfrm>
                <a:prstGeom prst="rect">
                  <a:avLst/>
                </a:prstGeom>
              </p:spPr>
              <p:txBody>
                <a:bodyPr wrap="none">
                  <a:spAutoFit/>
                </a:bodyPr>
                <a:lstStyle/>
                <a:p>
                  <a:r>
                    <a:rPr lang="nl-NL" dirty="0"/>
                    <a:t>energie</a:t>
                  </a:r>
                </a:p>
              </p:txBody>
            </p:sp>
            <p:sp>
              <p:nvSpPr>
                <p:cNvPr id="9" name="Rechthoek 8"/>
                <p:cNvSpPr/>
                <p:nvPr/>
              </p:nvSpPr>
              <p:spPr>
                <a:xfrm>
                  <a:off x="2282263" y="1259468"/>
                  <a:ext cx="1090427" cy="369332"/>
                </a:xfrm>
                <a:prstGeom prst="rect">
                  <a:avLst/>
                </a:prstGeom>
              </p:spPr>
              <p:txBody>
                <a:bodyPr wrap="none">
                  <a:spAutoFit/>
                </a:bodyPr>
                <a:lstStyle/>
                <a:p>
                  <a:r>
                    <a:rPr lang="nl-NL" dirty="0"/>
                    <a:t>brandstof</a:t>
                  </a:r>
                </a:p>
              </p:txBody>
            </p:sp>
            <p:sp>
              <p:nvSpPr>
                <p:cNvPr id="11" name="Rechthoek 10"/>
                <p:cNvSpPr/>
                <p:nvPr/>
              </p:nvSpPr>
              <p:spPr>
                <a:xfrm>
                  <a:off x="1498624" y="630996"/>
                  <a:ext cx="1123299" cy="646331"/>
                </a:xfrm>
                <a:prstGeom prst="rect">
                  <a:avLst/>
                </a:prstGeom>
              </p:spPr>
              <p:txBody>
                <a:bodyPr wrap="square">
                  <a:spAutoFit/>
                </a:bodyPr>
                <a:lstStyle/>
                <a:p>
                  <a:r>
                    <a:rPr lang="nl-NL" dirty="0"/>
                    <a:t>hartslag versnelt </a:t>
                  </a:r>
                </a:p>
              </p:txBody>
            </p:sp>
            <p:sp>
              <p:nvSpPr>
                <p:cNvPr id="12" name="Rechthoek 11"/>
                <p:cNvSpPr/>
                <p:nvPr/>
              </p:nvSpPr>
              <p:spPr>
                <a:xfrm>
                  <a:off x="2492027" y="795786"/>
                  <a:ext cx="948978" cy="369332"/>
                </a:xfrm>
                <a:prstGeom prst="rect">
                  <a:avLst/>
                </a:prstGeom>
              </p:spPr>
              <p:txBody>
                <a:bodyPr wrap="none">
                  <a:spAutoFit/>
                </a:bodyPr>
                <a:lstStyle/>
                <a:p>
                  <a:r>
                    <a:rPr lang="nl-NL" dirty="0"/>
                    <a:t>zuurstof</a:t>
                  </a:r>
                </a:p>
              </p:txBody>
            </p:sp>
            <p:sp>
              <p:nvSpPr>
                <p:cNvPr id="15" name="Rechthoek 14"/>
                <p:cNvSpPr/>
                <p:nvPr/>
              </p:nvSpPr>
              <p:spPr>
                <a:xfrm>
                  <a:off x="1653564" y="2621893"/>
                  <a:ext cx="1551771" cy="461665"/>
                </a:xfrm>
                <a:prstGeom prst="rect">
                  <a:avLst/>
                </a:prstGeom>
              </p:spPr>
              <p:txBody>
                <a:bodyPr wrap="none">
                  <a:spAutoFit/>
                </a:bodyPr>
                <a:lstStyle/>
                <a:p>
                  <a:r>
                    <a:rPr lang="nl-NL" sz="2400" b="1" dirty="0">
                      <a:solidFill>
                        <a:srgbClr val="FF4100"/>
                      </a:solidFill>
                    </a:rPr>
                    <a:t>adrenaline</a:t>
                  </a:r>
                </a:p>
              </p:txBody>
            </p:sp>
            <p:sp>
              <p:nvSpPr>
                <p:cNvPr id="16" name="Rechthoek 15"/>
                <p:cNvSpPr/>
                <p:nvPr/>
              </p:nvSpPr>
              <p:spPr>
                <a:xfrm>
                  <a:off x="2571542" y="2312402"/>
                  <a:ext cx="1132169" cy="461665"/>
                </a:xfrm>
                <a:prstGeom prst="rect">
                  <a:avLst/>
                </a:prstGeom>
              </p:spPr>
              <p:txBody>
                <a:bodyPr wrap="none">
                  <a:spAutoFit/>
                </a:bodyPr>
                <a:lstStyle/>
                <a:p>
                  <a:r>
                    <a:rPr lang="nl-NL" sz="2400" b="1" dirty="0">
                      <a:solidFill>
                        <a:srgbClr val="FF4100"/>
                      </a:solidFill>
                    </a:rPr>
                    <a:t>cortisol</a:t>
                  </a:r>
                </a:p>
              </p:txBody>
            </p:sp>
            <p:sp>
              <p:nvSpPr>
                <p:cNvPr id="27" name="Rechthoek 26"/>
                <p:cNvSpPr/>
                <p:nvPr/>
              </p:nvSpPr>
              <p:spPr>
                <a:xfrm>
                  <a:off x="2540052" y="1727801"/>
                  <a:ext cx="1274057" cy="646331"/>
                </a:xfrm>
                <a:prstGeom prst="rect">
                  <a:avLst/>
                </a:prstGeom>
              </p:spPr>
              <p:txBody>
                <a:bodyPr wrap="square">
                  <a:spAutoFit/>
                </a:bodyPr>
                <a:lstStyle/>
                <a:p>
                  <a:r>
                    <a:rPr lang="nl-NL" dirty="0"/>
                    <a:t>spieren en hersenen </a:t>
                  </a:r>
                </a:p>
              </p:txBody>
            </p:sp>
            <p:sp>
              <p:nvSpPr>
                <p:cNvPr id="31" name="Rechteraccolade 30"/>
                <p:cNvSpPr/>
                <p:nvPr/>
              </p:nvSpPr>
              <p:spPr>
                <a:xfrm rot="19680216">
                  <a:off x="2012772" y="1270722"/>
                  <a:ext cx="412372" cy="1311699"/>
                </a:xfrm>
                <a:prstGeom prst="rightBrace">
                  <a:avLst>
                    <a:gd name="adj1" fmla="val 8333"/>
                    <a:gd name="adj2" fmla="val 52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grpSp>
      </p:grpSp>
      <p:sp>
        <p:nvSpPr>
          <p:cNvPr id="38" name="Rechthoek 37"/>
          <p:cNvSpPr/>
          <p:nvPr/>
        </p:nvSpPr>
        <p:spPr>
          <a:xfrm>
            <a:off x="3328823" y="1039472"/>
            <a:ext cx="2729745" cy="584775"/>
          </a:xfrm>
          <a:prstGeom prst="rect">
            <a:avLst/>
          </a:prstGeom>
        </p:spPr>
        <p:txBody>
          <a:bodyPr wrap="square">
            <a:spAutoFit/>
          </a:bodyPr>
          <a:lstStyle/>
          <a:p>
            <a:r>
              <a:rPr lang="nl-NL" sz="3200" b="1" dirty="0">
                <a:solidFill>
                  <a:srgbClr val="FF0000"/>
                </a:solidFill>
              </a:rPr>
              <a:t>Angst/dreiging</a:t>
            </a:r>
          </a:p>
        </p:txBody>
      </p:sp>
      <p:grpSp>
        <p:nvGrpSpPr>
          <p:cNvPr id="33" name="Groep 32"/>
          <p:cNvGrpSpPr/>
          <p:nvPr/>
        </p:nvGrpSpPr>
        <p:grpSpPr>
          <a:xfrm>
            <a:off x="3593910" y="1796845"/>
            <a:ext cx="2199571" cy="4509120"/>
            <a:chOff x="3593910" y="1796845"/>
            <a:chExt cx="2199571" cy="4509120"/>
          </a:xfrm>
        </p:grpSpPr>
        <p:pic>
          <p:nvPicPr>
            <p:cNvPr id="1026" name="Picture 2" descr="\\HARMENIRENENAS\Documents\chivo Coaching Vitaal\AA site\afbeeldingen\menselijk licha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910" y="1796845"/>
              <a:ext cx="2199571" cy="450912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141" y="1868659"/>
              <a:ext cx="265107" cy="333337"/>
            </a:xfrm>
            <a:prstGeom prst="rect">
              <a:avLst/>
            </a:prstGeom>
          </p:spPr>
        </p:pic>
      </p:grpSp>
      <p:sp>
        <p:nvSpPr>
          <p:cNvPr id="6" name="Rechthoek 5"/>
          <p:cNvSpPr/>
          <p:nvPr/>
        </p:nvSpPr>
        <p:spPr>
          <a:xfrm>
            <a:off x="3071041" y="141113"/>
            <a:ext cx="3245311" cy="954107"/>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vecht- </a:t>
            </a:r>
          </a:p>
          <a:p>
            <a:pPr algn="ctr"/>
            <a:r>
              <a:rPr lang="nl-NL" sz="2800" b="1" cap="all" spc="0" dirty="0">
                <a:ln w="0"/>
                <a:solidFill>
                  <a:srgbClr val="00B050"/>
                </a:solidFill>
                <a:effectLst>
                  <a:outerShdw blurRad="50800" dist="38100" dir="2700000" algn="tl" rotWithShape="0">
                    <a:prstClr val="black">
                      <a:alpha val="40000"/>
                    </a:prstClr>
                  </a:outerShdw>
                </a:effectLst>
              </a:rPr>
              <a:t>en vluchtrespons</a:t>
            </a:r>
          </a:p>
        </p:txBody>
      </p:sp>
      <p:pic>
        <p:nvPicPr>
          <p:cNvPr id="1027" name="Picture 3" descr="C:\Users\Dell\Downloads\shark-156989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707531"/>
            <a:ext cx="3211516" cy="21727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Dell\Downloads\africa-1300564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492" y="3356992"/>
            <a:ext cx="2140288" cy="21503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Dell\Downloads\fire-294487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6352" y="602200"/>
            <a:ext cx="2000064" cy="210533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ianummer 2">
            <a:extLst>
              <a:ext uri="{FF2B5EF4-FFF2-40B4-BE49-F238E27FC236}">
                <a16:creationId xmlns:a16="http://schemas.microsoft.com/office/drawing/2014/main" xmlns="" id="{BCDD2EC6-97BF-4F4A-8DBE-E97AF1535D90}"/>
              </a:ext>
            </a:extLst>
          </p:cNvPr>
          <p:cNvSpPr>
            <a:spLocks noGrp="1"/>
          </p:cNvSpPr>
          <p:nvPr>
            <p:ph type="sldNum" sz="quarter" idx="12"/>
          </p:nvPr>
        </p:nvSpPr>
        <p:spPr/>
        <p:txBody>
          <a:bodyPr/>
          <a:lstStyle/>
          <a:p>
            <a:fld id="{41C2C4E2-611F-4364-9B41-C3FCA04E65C9}" type="slidenum">
              <a:rPr lang="nl-NL" smtClean="0"/>
              <a:t>8</a:t>
            </a:fld>
            <a:endParaRPr lang="nl-NL"/>
          </a:p>
        </p:txBody>
      </p:sp>
    </p:spTree>
    <p:extLst>
      <p:ext uri="{BB962C8B-B14F-4D97-AF65-F5344CB8AC3E}">
        <p14:creationId xmlns:p14="http://schemas.microsoft.com/office/powerpoint/2010/main" val="2287388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870">
                                          <p:stCondLst>
                                            <p:cond delay="0"/>
                                          </p:stCondLst>
                                        </p:cTn>
                                        <p:tgtEl>
                                          <p:spTgt spid="32"/>
                                        </p:tgtEl>
                                      </p:cBhvr>
                                    </p:animEffect>
                                    <p:anim calcmode="lin" valueType="num">
                                      <p:cBhvr>
                                        <p:cTn id="14" dur="2733"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32"/>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32"/>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32"/>
                                        </p:tgtEl>
                                        <p:attrNameLst>
                                          <p:attrName>ppt_y</p:attrName>
                                        </p:attrNameLst>
                                      </p:cBhvr>
                                      <p:tavLst>
                                        <p:tav tm="0" fmla="#ppt_y-sin(pi*$)/81">
                                          <p:val>
                                            <p:fltVal val="0"/>
                                          </p:val>
                                        </p:tav>
                                        <p:tav tm="100000">
                                          <p:val>
                                            <p:fltVal val="1"/>
                                          </p:val>
                                        </p:tav>
                                      </p:tavLst>
                                    </p:anim>
                                    <p:animScale>
                                      <p:cBhvr>
                                        <p:cTn id="19" dur="39">
                                          <p:stCondLst>
                                            <p:cond delay="975"/>
                                          </p:stCondLst>
                                        </p:cTn>
                                        <p:tgtEl>
                                          <p:spTgt spid="32"/>
                                        </p:tgtEl>
                                      </p:cBhvr>
                                      <p:to x="100000" y="60000"/>
                                    </p:animScale>
                                    <p:animScale>
                                      <p:cBhvr>
                                        <p:cTn id="20" dur="249" decel="50000">
                                          <p:stCondLst>
                                            <p:cond delay="1014"/>
                                          </p:stCondLst>
                                        </p:cTn>
                                        <p:tgtEl>
                                          <p:spTgt spid="32"/>
                                        </p:tgtEl>
                                      </p:cBhvr>
                                      <p:to x="100000" y="100000"/>
                                    </p:animScale>
                                    <p:animScale>
                                      <p:cBhvr>
                                        <p:cTn id="21" dur="39">
                                          <p:stCondLst>
                                            <p:cond delay="1968"/>
                                          </p:stCondLst>
                                        </p:cTn>
                                        <p:tgtEl>
                                          <p:spTgt spid="32"/>
                                        </p:tgtEl>
                                      </p:cBhvr>
                                      <p:to x="100000" y="80000"/>
                                    </p:animScale>
                                    <p:animScale>
                                      <p:cBhvr>
                                        <p:cTn id="22" dur="249" decel="50000">
                                          <p:stCondLst>
                                            <p:cond delay="2007"/>
                                          </p:stCondLst>
                                        </p:cTn>
                                        <p:tgtEl>
                                          <p:spTgt spid="32"/>
                                        </p:tgtEl>
                                      </p:cBhvr>
                                      <p:to x="100000" y="100000"/>
                                    </p:animScale>
                                    <p:animScale>
                                      <p:cBhvr>
                                        <p:cTn id="23" dur="39">
                                          <p:stCondLst>
                                            <p:cond delay="2463"/>
                                          </p:stCondLst>
                                        </p:cTn>
                                        <p:tgtEl>
                                          <p:spTgt spid="32"/>
                                        </p:tgtEl>
                                      </p:cBhvr>
                                      <p:to x="100000" y="90000"/>
                                    </p:animScale>
                                    <p:animScale>
                                      <p:cBhvr>
                                        <p:cTn id="24" dur="249" decel="50000">
                                          <p:stCondLst>
                                            <p:cond delay="2502"/>
                                          </p:stCondLst>
                                        </p:cTn>
                                        <p:tgtEl>
                                          <p:spTgt spid="32"/>
                                        </p:tgtEl>
                                      </p:cBhvr>
                                      <p:to x="100000" y="100000"/>
                                    </p:animScale>
                                    <p:animScale>
                                      <p:cBhvr>
                                        <p:cTn id="25" dur="39">
                                          <p:stCondLst>
                                            <p:cond delay="2712"/>
                                          </p:stCondLst>
                                        </p:cTn>
                                        <p:tgtEl>
                                          <p:spTgt spid="32"/>
                                        </p:tgtEl>
                                      </p:cBhvr>
                                      <p:to x="100000" y="95000"/>
                                    </p:animScale>
                                    <p:animScale>
                                      <p:cBhvr>
                                        <p:cTn id="26" dur="249" decel="50000">
                                          <p:stCondLst>
                                            <p:cond delay="2751"/>
                                          </p:stCondLst>
                                        </p:cTn>
                                        <p:tgtEl>
                                          <p:spTgt spid="32"/>
                                        </p:tgtEl>
                                      </p:cBhvr>
                                      <p:to x="100000" y="100000"/>
                                    </p:animScale>
                                  </p:childTnLst>
                                </p:cTn>
                              </p:par>
                            </p:childTnLst>
                          </p:cTn>
                        </p:par>
                        <p:par>
                          <p:cTn id="27" fill="hold">
                            <p:stCondLst>
                              <p:cond delay="4000"/>
                            </p:stCondLst>
                            <p:childTnLst>
                              <p:par>
                                <p:cTn id="28" presetID="21"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heel(1)">
                                      <p:cBhvr>
                                        <p:cTn id="30" dur="3000"/>
                                        <p:tgtEl>
                                          <p:spTgt spid="30"/>
                                        </p:tgtEl>
                                      </p:cBhvr>
                                    </p:animEffect>
                                  </p:childTnLst>
                                </p:cTn>
                              </p:par>
                            </p:childTnLst>
                          </p:cTn>
                        </p:par>
                        <p:par>
                          <p:cTn id="31" fill="hold">
                            <p:stCondLst>
                              <p:cond delay="7000"/>
                            </p:stCondLst>
                            <p:childTnLst>
                              <p:par>
                                <p:cTn id="32" presetID="2" presetClass="entr" presetSubtype="4" fill="hold" nodeType="after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2000" fill="hold"/>
                                        <p:tgtEl>
                                          <p:spTgt spid="1027"/>
                                        </p:tgtEl>
                                        <p:attrNameLst>
                                          <p:attrName>ppt_x</p:attrName>
                                        </p:attrNameLst>
                                      </p:cBhvr>
                                      <p:tavLst>
                                        <p:tav tm="0">
                                          <p:val>
                                            <p:strVal val="#ppt_x"/>
                                          </p:val>
                                        </p:tav>
                                        <p:tav tm="100000">
                                          <p:val>
                                            <p:strVal val="#ppt_x"/>
                                          </p:val>
                                        </p:tav>
                                      </p:tavLst>
                                    </p:anim>
                                    <p:anim calcmode="lin" valueType="num">
                                      <p:cBhvr additive="base">
                                        <p:cTn id="35" dur="2000" fill="hold"/>
                                        <p:tgtEl>
                                          <p:spTgt spid="1027"/>
                                        </p:tgtEl>
                                        <p:attrNameLst>
                                          <p:attrName>ppt_y</p:attrName>
                                        </p:attrNameLst>
                                      </p:cBhvr>
                                      <p:tavLst>
                                        <p:tav tm="0">
                                          <p:val>
                                            <p:strVal val="1+#ppt_h/2"/>
                                          </p:val>
                                        </p:tav>
                                        <p:tav tm="100000">
                                          <p:val>
                                            <p:strVal val="#ppt_y"/>
                                          </p:val>
                                        </p:tav>
                                      </p:tavLst>
                                    </p:anim>
                                  </p:childTnLst>
                                </p:cTn>
                              </p:par>
                            </p:childTnLst>
                          </p:cTn>
                        </p:par>
                        <p:par>
                          <p:cTn id="36" fill="hold">
                            <p:stCondLst>
                              <p:cond delay="9000"/>
                            </p:stCondLst>
                            <p:childTnLst>
                              <p:par>
                                <p:cTn id="37" presetID="6"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149618" y="-2909216"/>
            <a:ext cx="4572000" cy="2031325"/>
          </a:xfrm>
          <a:prstGeom prst="rect">
            <a:avLst/>
          </a:prstGeom>
        </p:spPr>
        <p:txBody>
          <a:bodyPr>
            <a:spAutoFit/>
          </a:bodyPr>
          <a:lstStyle/>
          <a:p>
            <a:r>
              <a:rPr lang="nl-NL" dirty="0"/>
              <a:t>Er is de uitdagingsrespons, die vergroot het zelfvertrouwen, zet aan tot actie en helpt je te leren van ervaring. De zorg- en steunrespons vergroot je moed, zet aan tot zorgverlening en versterkt de sociale relaties. En samen met de vecht- of vluchtresponse vormen zij het stressresponsrepertoire.</a:t>
            </a:r>
          </a:p>
        </p:txBody>
      </p:sp>
      <p:sp>
        <p:nvSpPr>
          <p:cNvPr id="5" name="Rechthoek 4"/>
          <p:cNvSpPr/>
          <p:nvPr/>
        </p:nvSpPr>
        <p:spPr>
          <a:xfrm>
            <a:off x="-2196752" y="-2755322"/>
            <a:ext cx="4572000" cy="2585323"/>
          </a:xfrm>
          <a:prstGeom prst="rect">
            <a:avLst/>
          </a:prstGeom>
        </p:spPr>
        <p:txBody>
          <a:bodyPr>
            <a:spAutoFit/>
          </a:bodyPr>
          <a:lstStyle/>
          <a:p>
            <a:r>
              <a:rPr lang="nl-NL" dirty="0"/>
              <a:t>In een levensbedreigende situatie ga je misschien een klassieke vecht- en vluchtrespons vertonen, maar in minder bedreigende situaties gaat je lichaam over in de uitdagingsrespons. Het grote verschil is dat je gefocust bent, maar niet bang. De verhouding van stresshormonen is ook anders. Het hogere gehalte DHEA helpt jou om te herstellen en te leren van de stress.</a:t>
            </a:r>
          </a:p>
        </p:txBody>
      </p:sp>
      <p:sp>
        <p:nvSpPr>
          <p:cNvPr id="7" name="Rechthoek 6"/>
          <p:cNvSpPr/>
          <p:nvPr/>
        </p:nvSpPr>
        <p:spPr>
          <a:xfrm>
            <a:off x="2483768" y="7317432"/>
            <a:ext cx="4572000" cy="1754326"/>
          </a:xfrm>
          <a:prstGeom prst="rect">
            <a:avLst/>
          </a:prstGeom>
        </p:spPr>
        <p:txBody>
          <a:bodyPr>
            <a:spAutoFit/>
          </a:bodyPr>
          <a:lstStyle/>
          <a:p>
            <a:r>
              <a:rPr lang="nl-NL" dirty="0"/>
              <a:t>Met een hoge oxytocinespiegel ben je eerder geneigd om mensen om wie je geeft te vertrouwen en te helpen. Het geeft ook moed, omdat het de vreesrespons in je brein onderdrukt. Stress helpt jou zo om een betere versie van jezelf te zijn.</a:t>
            </a:r>
          </a:p>
        </p:txBody>
      </p:sp>
      <p:grpSp>
        <p:nvGrpSpPr>
          <p:cNvPr id="3" name="Groep 2"/>
          <p:cNvGrpSpPr/>
          <p:nvPr/>
        </p:nvGrpSpPr>
        <p:grpSpPr>
          <a:xfrm>
            <a:off x="3669982" y="1233691"/>
            <a:ext cx="2199571" cy="4509120"/>
            <a:chOff x="3669982" y="1233691"/>
            <a:chExt cx="2199571" cy="4509120"/>
          </a:xfrm>
        </p:grpSpPr>
        <p:pic>
          <p:nvPicPr>
            <p:cNvPr id="1026" name="Picture 2" descr="\\HARMENIRENENAS\Documents\chivo Coaching Vitaal\AA site\afbeeldingen\menselijk licha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982" y="1233691"/>
              <a:ext cx="2199571" cy="450912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213" y="1290938"/>
              <a:ext cx="265107" cy="333337"/>
            </a:xfrm>
            <a:prstGeom prst="rect">
              <a:avLst/>
            </a:prstGeom>
          </p:spPr>
        </p:pic>
      </p:grpSp>
      <p:grpSp>
        <p:nvGrpSpPr>
          <p:cNvPr id="28" name="Groep 27"/>
          <p:cNvGrpSpPr/>
          <p:nvPr/>
        </p:nvGrpSpPr>
        <p:grpSpPr>
          <a:xfrm>
            <a:off x="5670356" y="1010468"/>
            <a:ext cx="3717696" cy="2194268"/>
            <a:chOff x="5174784" y="1023202"/>
            <a:chExt cx="3717696" cy="2194268"/>
          </a:xfrm>
        </p:grpSpPr>
        <p:sp>
          <p:nvSpPr>
            <p:cNvPr id="10" name="Rechthoek 9"/>
            <p:cNvSpPr/>
            <p:nvPr/>
          </p:nvSpPr>
          <p:spPr>
            <a:xfrm>
              <a:off x="5174784" y="1950117"/>
              <a:ext cx="2824316" cy="369332"/>
            </a:xfrm>
            <a:prstGeom prst="rect">
              <a:avLst/>
            </a:prstGeom>
          </p:spPr>
          <p:txBody>
            <a:bodyPr wrap="square">
              <a:spAutoFit/>
            </a:bodyPr>
            <a:lstStyle/>
            <a:p>
              <a:r>
                <a:rPr lang="nl-NL" dirty="0"/>
                <a:t>Ademhaling wordt dieper </a:t>
              </a:r>
            </a:p>
          </p:txBody>
        </p:sp>
        <p:sp>
          <p:nvSpPr>
            <p:cNvPr id="17" name="Rechthoek 16"/>
            <p:cNvSpPr/>
            <p:nvPr/>
          </p:nvSpPr>
          <p:spPr>
            <a:xfrm>
              <a:off x="5174784" y="1023202"/>
              <a:ext cx="2493560" cy="369332"/>
            </a:xfrm>
            <a:prstGeom prst="rect">
              <a:avLst/>
            </a:prstGeom>
          </p:spPr>
          <p:txBody>
            <a:bodyPr wrap="square">
              <a:spAutoFit/>
            </a:bodyPr>
            <a:lstStyle/>
            <a:p>
              <a:r>
                <a:rPr lang="nl-NL" dirty="0"/>
                <a:t>Gehoor wordt scherper</a:t>
              </a:r>
            </a:p>
          </p:txBody>
        </p:sp>
        <p:sp>
          <p:nvSpPr>
            <p:cNvPr id="18" name="Rechthoek 17"/>
            <p:cNvSpPr/>
            <p:nvPr/>
          </p:nvSpPr>
          <p:spPr>
            <a:xfrm>
              <a:off x="5174784" y="2259608"/>
              <a:ext cx="2278469" cy="369332"/>
            </a:xfrm>
            <a:prstGeom prst="rect">
              <a:avLst/>
            </a:prstGeom>
          </p:spPr>
          <p:txBody>
            <a:bodyPr wrap="square">
              <a:spAutoFit/>
            </a:bodyPr>
            <a:lstStyle/>
            <a:p>
              <a:r>
                <a:rPr lang="nl-NL" dirty="0"/>
                <a:t>Zintuigen ontwaken</a:t>
              </a:r>
            </a:p>
          </p:txBody>
        </p:sp>
        <p:sp>
          <p:nvSpPr>
            <p:cNvPr id="19" name="Rechthoek 18"/>
            <p:cNvSpPr/>
            <p:nvPr/>
          </p:nvSpPr>
          <p:spPr>
            <a:xfrm>
              <a:off x="5174784" y="2536607"/>
              <a:ext cx="3191870" cy="369332"/>
            </a:xfrm>
            <a:prstGeom prst="rect">
              <a:avLst/>
            </a:prstGeom>
          </p:spPr>
          <p:txBody>
            <a:bodyPr wrap="square">
              <a:spAutoFit/>
            </a:bodyPr>
            <a:lstStyle/>
            <a:p>
              <a:r>
                <a:rPr lang="nl-NL" dirty="0"/>
                <a:t>Geconcentreerde aandacht</a:t>
              </a:r>
            </a:p>
          </p:txBody>
        </p:sp>
        <p:sp>
          <p:nvSpPr>
            <p:cNvPr id="23" name="Rechthoek 22"/>
            <p:cNvSpPr/>
            <p:nvPr/>
          </p:nvSpPr>
          <p:spPr>
            <a:xfrm>
              <a:off x="5174784" y="2848138"/>
              <a:ext cx="3717696" cy="369332"/>
            </a:xfrm>
            <a:prstGeom prst="rect">
              <a:avLst/>
            </a:prstGeom>
          </p:spPr>
          <p:txBody>
            <a:bodyPr wrap="square">
              <a:spAutoFit/>
            </a:bodyPr>
            <a:lstStyle/>
            <a:p>
              <a:r>
                <a:rPr lang="nl-NL" dirty="0"/>
                <a:t>Zelfvertrouwen en kracht vergroot</a:t>
              </a:r>
            </a:p>
          </p:txBody>
        </p:sp>
        <p:sp>
          <p:nvSpPr>
            <p:cNvPr id="24" name="Rechthoek 23"/>
            <p:cNvSpPr/>
            <p:nvPr/>
          </p:nvSpPr>
          <p:spPr>
            <a:xfrm>
              <a:off x="5174784" y="1637818"/>
              <a:ext cx="1908720" cy="369332"/>
            </a:xfrm>
            <a:prstGeom prst="rect">
              <a:avLst/>
            </a:prstGeom>
          </p:spPr>
          <p:txBody>
            <a:bodyPr wrap="square">
              <a:spAutoFit/>
            </a:bodyPr>
            <a:lstStyle/>
            <a:p>
              <a:r>
                <a:rPr lang="nl-NL" dirty="0"/>
                <a:t>Doelen nastreven</a:t>
              </a:r>
            </a:p>
          </p:txBody>
        </p:sp>
        <p:sp>
          <p:nvSpPr>
            <p:cNvPr id="1029" name="Rechthoek 1028"/>
            <p:cNvSpPr/>
            <p:nvPr/>
          </p:nvSpPr>
          <p:spPr>
            <a:xfrm>
              <a:off x="5174784" y="1335597"/>
              <a:ext cx="2141866" cy="369332"/>
            </a:xfrm>
            <a:prstGeom prst="rect">
              <a:avLst/>
            </a:prstGeom>
          </p:spPr>
          <p:txBody>
            <a:bodyPr wrap="square">
              <a:spAutoFit/>
            </a:bodyPr>
            <a:lstStyle/>
            <a:p>
              <a:r>
                <a:rPr lang="nl-NL" dirty="0"/>
                <a:t>Dagdromen stopt</a:t>
              </a:r>
            </a:p>
          </p:txBody>
        </p:sp>
      </p:grpSp>
      <p:sp>
        <p:nvSpPr>
          <p:cNvPr id="6" name="Rechthoek 5"/>
          <p:cNvSpPr/>
          <p:nvPr/>
        </p:nvSpPr>
        <p:spPr>
          <a:xfrm>
            <a:off x="2244939" y="117366"/>
            <a:ext cx="5049658" cy="523220"/>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2800" b="1" cap="all" spc="0" dirty="0">
                <a:ln w="0"/>
                <a:solidFill>
                  <a:srgbClr val="00B050"/>
                </a:solidFill>
                <a:effectLst>
                  <a:outerShdw blurRad="50800" dist="38100" dir="2700000" algn="tl" rotWithShape="0">
                    <a:prstClr val="black">
                      <a:alpha val="40000"/>
                    </a:prstClr>
                  </a:outerShdw>
                </a:effectLst>
              </a:rPr>
              <a:t>De vecht- en vluchtrespons</a:t>
            </a:r>
          </a:p>
        </p:txBody>
      </p:sp>
      <p:grpSp>
        <p:nvGrpSpPr>
          <p:cNvPr id="29" name="Groep 28"/>
          <p:cNvGrpSpPr/>
          <p:nvPr/>
        </p:nvGrpSpPr>
        <p:grpSpPr>
          <a:xfrm>
            <a:off x="654538" y="1071473"/>
            <a:ext cx="2441331" cy="3068538"/>
            <a:chOff x="1285849" y="3181832"/>
            <a:chExt cx="2441331" cy="3068538"/>
          </a:xfrm>
        </p:grpSpPr>
        <p:sp>
          <p:nvSpPr>
            <p:cNvPr id="20" name="Rechthoek 19"/>
            <p:cNvSpPr/>
            <p:nvPr/>
          </p:nvSpPr>
          <p:spPr>
            <a:xfrm>
              <a:off x="1738994" y="3465404"/>
              <a:ext cx="1875069" cy="1200329"/>
            </a:xfrm>
            <a:prstGeom prst="rect">
              <a:avLst/>
            </a:prstGeom>
          </p:spPr>
          <p:txBody>
            <a:bodyPr wrap="square">
              <a:spAutoFit/>
            </a:bodyPr>
            <a:lstStyle/>
            <a:p>
              <a:pPr marL="285750" indent="-285750">
                <a:buFont typeface="Arial" panose="020B0604020202020204" pitchFamily="34" charset="0"/>
                <a:buChar char="•"/>
              </a:pPr>
              <a:r>
                <a:rPr lang="nl-NL" b="1" dirty="0">
                  <a:solidFill>
                    <a:srgbClr val="FF4100"/>
                  </a:solidFill>
                </a:rPr>
                <a:t>Endorfine</a:t>
              </a:r>
            </a:p>
            <a:p>
              <a:pPr marL="285750" indent="-285750">
                <a:buFont typeface="Arial" panose="020B0604020202020204" pitchFamily="34" charset="0"/>
                <a:buChar char="•"/>
              </a:pPr>
              <a:r>
                <a:rPr lang="nl-NL" b="1" dirty="0">
                  <a:solidFill>
                    <a:srgbClr val="FF4100"/>
                  </a:solidFill>
                </a:rPr>
                <a:t>Adrenaline</a:t>
              </a:r>
            </a:p>
            <a:p>
              <a:pPr marL="285750" indent="-285750">
                <a:buFont typeface="Arial" panose="020B0604020202020204" pitchFamily="34" charset="0"/>
                <a:buChar char="•"/>
              </a:pPr>
              <a:r>
                <a:rPr lang="nl-NL" b="1" dirty="0">
                  <a:solidFill>
                    <a:srgbClr val="FF4100"/>
                  </a:solidFill>
                </a:rPr>
                <a:t>Testosteron</a:t>
              </a:r>
            </a:p>
            <a:p>
              <a:pPr marL="285750" indent="-285750">
                <a:buFont typeface="Arial" panose="020B0604020202020204" pitchFamily="34" charset="0"/>
                <a:buChar char="•"/>
              </a:pPr>
              <a:r>
                <a:rPr lang="nl-NL" b="1" dirty="0">
                  <a:solidFill>
                    <a:srgbClr val="FF4100"/>
                  </a:solidFill>
                </a:rPr>
                <a:t>Dopamine </a:t>
              </a:r>
            </a:p>
          </p:txBody>
        </p:sp>
        <p:sp>
          <p:nvSpPr>
            <p:cNvPr id="21" name="Rechthoek 20"/>
            <p:cNvSpPr/>
            <p:nvPr/>
          </p:nvSpPr>
          <p:spPr>
            <a:xfrm>
              <a:off x="1843848" y="4854339"/>
              <a:ext cx="1424675" cy="646331"/>
            </a:xfrm>
            <a:prstGeom prst="rect">
              <a:avLst/>
            </a:prstGeom>
          </p:spPr>
          <p:txBody>
            <a:bodyPr wrap="square">
              <a:spAutoFit/>
            </a:bodyPr>
            <a:lstStyle/>
            <a:p>
              <a:pPr algn="ctr"/>
              <a:r>
                <a:rPr lang="nl-NL" dirty="0"/>
                <a:t>motivatie oppepper</a:t>
              </a:r>
            </a:p>
          </p:txBody>
        </p:sp>
        <p:sp>
          <p:nvSpPr>
            <p:cNvPr id="22" name="Rechthoek 21"/>
            <p:cNvSpPr/>
            <p:nvPr/>
          </p:nvSpPr>
          <p:spPr>
            <a:xfrm>
              <a:off x="1960789" y="5788954"/>
              <a:ext cx="1154162" cy="369332"/>
            </a:xfrm>
            <a:prstGeom prst="rect">
              <a:avLst/>
            </a:prstGeom>
          </p:spPr>
          <p:txBody>
            <a:bodyPr wrap="none">
              <a:spAutoFit/>
            </a:bodyPr>
            <a:lstStyle/>
            <a:p>
              <a:r>
                <a:rPr lang="nl-NL" dirty="0"/>
                <a:t>lichte roes</a:t>
              </a:r>
            </a:p>
          </p:txBody>
        </p:sp>
        <p:sp>
          <p:nvSpPr>
            <p:cNvPr id="1024" name="Ovaal 1023"/>
            <p:cNvSpPr/>
            <p:nvPr/>
          </p:nvSpPr>
          <p:spPr>
            <a:xfrm>
              <a:off x="1285849" y="3181832"/>
              <a:ext cx="2441331" cy="30685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IJL-OMLAAG 25"/>
            <p:cNvSpPr/>
            <p:nvPr/>
          </p:nvSpPr>
          <p:spPr>
            <a:xfrm>
              <a:off x="2295554" y="4665733"/>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sp>
          <p:nvSpPr>
            <p:cNvPr id="35" name="PIJL-OMLAAG 34"/>
            <p:cNvSpPr/>
            <p:nvPr/>
          </p:nvSpPr>
          <p:spPr>
            <a:xfrm>
              <a:off x="2295554" y="5494406"/>
              <a:ext cx="484632" cy="294548"/>
            </a:xfrm>
            <a:prstGeom prst="downArrow">
              <a:avLst/>
            </a:prstGeom>
            <a:solidFill>
              <a:srgbClr val="FF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4100"/>
                </a:solidFill>
              </a:endParaRPr>
            </a:p>
          </p:txBody>
        </p:sp>
      </p:grpSp>
      <p:sp>
        <p:nvSpPr>
          <p:cNvPr id="8" name="Tijdelijke aanduiding voor dianummer 7">
            <a:extLst>
              <a:ext uri="{FF2B5EF4-FFF2-40B4-BE49-F238E27FC236}">
                <a16:creationId xmlns:a16="http://schemas.microsoft.com/office/drawing/2014/main" xmlns="" id="{79AF2325-9422-426A-A522-EE5A4F437E56}"/>
              </a:ext>
            </a:extLst>
          </p:cNvPr>
          <p:cNvSpPr>
            <a:spLocks noGrp="1"/>
          </p:cNvSpPr>
          <p:nvPr>
            <p:ph type="sldNum" sz="quarter" idx="12"/>
          </p:nvPr>
        </p:nvSpPr>
        <p:spPr/>
        <p:txBody>
          <a:bodyPr/>
          <a:lstStyle/>
          <a:p>
            <a:fld id="{41C2C4E2-611F-4364-9B41-C3FCA04E65C9}" type="slidenum">
              <a:rPr lang="nl-NL" smtClean="0"/>
              <a:t>9</a:t>
            </a:fld>
            <a:endParaRPr lang="nl-NL"/>
          </a:p>
        </p:txBody>
      </p:sp>
    </p:spTree>
    <p:extLst>
      <p:ext uri="{BB962C8B-B14F-4D97-AF65-F5344CB8AC3E}">
        <p14:creationId xmlns:p14="http://schemas.microsoft.com/office/powerpoint/2010/main" val="3499096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3000"/>
                                        <p:tgtEl>
                                          <p:spTgt spid="29"/>
                                        </p:tgtEl>
                                      </p:cBhvr>
                                    </p:animEffect>
                                    <p:anim calcmode="lin" valueType="num">
                                      <p:cBhvr>
                                        <p:cTn id="8" dur="3000" fill="hold"/>
                                        <p:tgtEl>
                                          <p:spTgt spid="29"/>
                                        </p:tgtEl>
                                        <p:attrNameLst>
                                          <p:attrName>ppt_x</p:attrName>
                                        </p:attrNameLst>
                                      </p:cBhvr>
                                      <p:tavLst>
                                        <p:tav tm="0">
                                          <p:val>
                                            <p:strVal val="#ppt_x"/>
                                          </p:val>
                                        </p:tav>
                                        <p:tav tm="100000">
                                          <p:val>
                                            <p:strVal val="#ppt_x"/>
                                          </p:val>
                                        </p:tav>
                                      </p:tavLst>
                                    </p:anim>
                                    <p:anim calcmode="lin" valueType="num">
                                      <p:cBhvr>
                                        <p:cTn id="9" dur="3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6"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TotalTime>
  <Words>2617</Words>
  <Application>Microsoft Office PowerPoint</Application>
  <PresentationFormat>Diavoorstelling (4:3)</PresentationFormat>
  <Paragraphs>245</Paragraphs>
  <Slides>33</Slides>
  <Notes>1</Notes>
  <HiddenSlides>0</HiddenSlides>
  <MMClips>0</MMClips>
  <ScaleCrop>false</ScaleCrop>
  <HeadingPairs>
    <vt:vector size="4" baseType="variant">
      <vt:variant>
        <vt:lpstr>Thema</vt:lpstr>
      </vt:variant>
      <vt:variant>
        <vt:i4>1</vt:i4>
      </vt:variant>
      <vt:variant>
        <vt:lpstr>Diatitels</vt:lpstr>
      </vt:variant>
      <vt:variant>
        <vt:i4>33</vt:i4>
      </vt:variant>
    </vt:vector>
  </HeadingPairs>
  <TitlesOfParts>
    <vt:vector size="34" baseType="lpstr">
      <vt:lpstr>Kantoorthema</vt:lpstr>
      <vt:lpstr>Workshop Beter met stress </vt:lpstr>
      <vt:lpstr>Kort voorstelrondje</vt:lpstr>
      <vt:lpstr>Achtergrond</vt:lpstr>
      <vt:lpstr>Hoe denk jij over stress?</vt:lpstr>
      <vt:lpstr>Een negatieve mindset over stress</vt:lpstr>
      <vt:lpstr>Wat is stress?</vt:lpstr>
      <vt:lpstr>Stress coaching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andere mindset over stress</vt:lpstr>
      <vt:lpstr>     Meet jezelf een nieuwe      mindset aan over stress </vt:lpstr>
      <vt:lpstr>Stress als natuurlijk hulpmiddel</vt:lpstr>
      <vt:lpstr>Deel jouw ervaring met een ander</vt:lpstr>
      <vt:lpstr>Welke waarden zijn  voor jou belangrijk?</vt:lpstr>
      <vt:lpstr>Gratis workshop Beter met stress</vt:lpstr>
      <vt:lpstr>Eerst even dit…</vt:lpstr>
      <vt:lpstr>PowerPoint-presentatie</vt:lpstr>
      <vt:lpstr>PowerPoint-presentatie</vt:lpstr>
      <vt:lpstr>PowerPoint-presentatie</vt:lpstr>
      <vt:lpstr>PowerPoint-presentatie</vt:lpstr>
      <vt:lpstr>PowerPoint-presentatie</vt:lpstr>
      <vt:lpstr>PowerPoint-presentatie</vt:lpstr>
      <vt:lpstr>PowerPoint-presentatie</vt:lpstr>
      <vt:lpstr> De krokodil ademhaling (crocodile breathing) </vt:lpstr>
      <vt:lpstr>  Ontspannen in een  groene omgeving  </vt:lpstr>
      <vt:lpstr>  herstellen van stress en de dagelijkse beslommeringen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Dell</dc:creator>
  <cp:lastModifiedBy>Dell</cp:lastModifiedBy>
  <cp:revision>90</cp:revision>
  <cp:lastPrinted>2017-06-15T14:49:56Z</cp:lastPrinted>
  <dcterms:created xsi:type="dcterms:W3CDTF">2017-04-03T14:17:54Z</dcterms:created>
  <dcterms:modified xsi:type="dcterms:W3CDTF">2017-08-18T09:51:10Z</dcterms:modified>
</cp:coreProperties>
</file>